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95" r:id="rId12"/>
    <p:sldId id="29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League Spartan" panose="020B0604020202020204" charset="0"/>
      <p:regular r:id="rId45"/>
    </p:embeddedFont>
    <p:embeddedFont>
      <p:font typeface="Poppins" panose="00000500000000000000" pitchFamily="2" charset="0"/>
      <p:regular r:id="rId46"/>
      <p:bold r:id="rId47"/>
      <p:italic r:id="rId48"/>
      <p:boldItalic r:id="rId49"/>
    </p:embeddedFont>
    <p:embeddedFont>
      <p:font typeface="Poppins Bold" panose="00000800000000000000" charset="0"/>
      <p:regular r:id="rId50"/>
    </p:embeddedFont>
    <p:embeddedFont>
      <p:font typeface="Poppins Italics" panose="020B0604020202020204" charset="0"/>
      <p:regular r:id="rId51"/>
    </p:embeddedFont>
    <p:embeddedFont>
      <p:font typeface="Roboto" panose="02000000000000000000" pitchFamily="2" charset="0"/>
      <p:regular r:id="rId52"/>
      <p:bold r:id="rId53"/>
      <p:italic r:id="rId54"/>
      <p:boldItalic r:id="rId55"/>
    </p:embeddedFont>
    <p:embeddedFont>
      <p:font typeface="Roboto Bold" panose="02000000000000000000" charset="0"/>
      <p:regular r:id="rId56"/>
    </p:embeddedFont>
    <p:embeddedFont>
      <p:font typeface="Roboto Italics"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2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461081" y="3533252"/>
            <a:ext cx="13500980" cy="4352523"/>
          </a:xfrm>
          <a:prstGeom prst="rect">
            <a:avLst/>
          </a:prstGeom>
        </p:spPr>
        <p:txBody>
          <a:bodyPr lIns="0" tIns="0" rIns="0" bIns="0" rtlCol="0" anchor="t">
            <a:spAutoFit/>
          </a:bodyPr>
          <a:lstStyle/>
          <a:p>
            <a:pPr algn="ctr">
              <a:lnSpc>
                <a:spcPts val="11572"/>
              </a:lnSpc>
            </a:pPr>
            <a:r>
              <a:rPr lang="en-US" sz="8265" b="1">
                <a:solidFill>
                  <a:srgbClr val="334059"/>
                </a:solidFill>
                <a:latin typeface="League Spartan"/>
                <a:ea typeface="League Spartan"/>
                <a:cs typeface="League Spartan"/>
                <a:sym typeface="League Spartan"/>
              </a:rPr>
              <a:t>BUILDING EFFECTIVE RETURN-TO-WORK PROGRAMS</a:t>
            </a:r>
          </a:p>
        </p:txBody>
      </p:sp>
      <p:grpSp>
        <p:nvGrpSpPr>
          <p:cNvPr id="4" name="Group 4"/>
          <p:cNvGrpSpPr/>
          <p:nvPr/>
        </p:nvGrpSpPr>
        <p:grpSpPr>
          <a:xfrm>
            <a:off x="-1130300" y="4057750"/>
            <a:ext cx="3086100" cy="2171499"/>
            <a:chOff x="0" y="0"/>
            <a:chExt cx="812800" cy="571917"/>
          </a:xfrm>
        </p:grpSpPr>
        <p:sp>
          <p:nvSpPr>
            <p:cNvPr id="5" name="Freeform 5"/>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334059"/>
            </a:solidFill>
          </p:spPr>
        </p:sp>
        <p:sp>
          <p:nvSpPr>
            <p:cNvPr id="6" name="TextBox 6"/>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467343" y="4057750"/>
            <a:ext cx="3086100" cy="2171499"/>
            <a:chOff x="0" y="0"/>
            <a:chExt cx="812800" cy="571917"/>
          </a:xfrm>
        </p:grpSpPr>
        <p:sp>
          <p:nvSpPr>
            <p:cNvPr id="8" name="Freeform 8"/>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334059"/>
            </a:solidFill>
          </p:spPr>
        </p:sp>
        <p:sp>
          <p:nvSpPr>
            <p:cNvPr id="9" name="TextBox 9"/>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7273858" y="292218"/>
            <a:ext cx="3740283" cy="1472964"/>
          </a:xfrm>
          <a:custGeom>
            <a:avLst/>
            <a:gdLst/>
            <a:ahLst/>
            <a:cxnLst/>
            <a:rect l="l" t="t" r="r" b="b"/>
            <a:pathLst>
              <a:path w="3740283" h="1472964">
                <a:moveTo>
                  <a:pt x="0" y="0"/>
                </a:moveTo>
                <a:lnTo>
                  <a:pt x="3740284" y="0"/>
                </a:lnTo>
                <a:lnTo>
                  <a:pt x="3740284" y="1472964"/>
                </a:lnTo>
                <a:lnTo>
                  <a:pt x="0" y="1472964"/>
                </a:lnTo>
                <a:lnTo>
                  <a:pt x="0" y="0"/>
                </a:lnTo>
                <a:close/>
              </a:path>
            </a:pathLst>
          </a:custGeom>
          <a:blipFill>
            <a:blip r:embed="rId3"/>
            <a:stretch>
              <a:fillRect/>
            </a:stretch>
          </a:blipFill>
        </p:spPr>
      </p:sp>
      <p:sp>
        <p:nvSpPr>
          <p:cNvPr id="11" name="TextBox 11"/>
          <p:cNvSpPr txBox="1"/>
          <p:nvPr/>
        </p:nvSpPr>
        <p:spPr>
          <a:xfrm>
            <a:off x="4495557" y="2421452"/>
            <a:ext cx="9922066" cy="913044"/>
          </a:xfrm>
          <a:prstGeom prst="rect">
            <a:avLst/>
          </a:prstGeom>
        </p:spPr>
        <p:txBody>
          <a:bodyPr lIns="0" tIns="0" rIns="0" bIns="0" rtlCol="0" anchor="t">
            <a:spAutoFit/>
          </a:bodyPr>
          <a:lstStyle/>
          <a:p>
            <a:pPr algn="ctr">
              <a:lnSpc>
                <a:spcPts val="7424"/>
              </a:lnSpc>
            </a:pPr>
            <a:r>
              <a:rPr lang="en-US" sz="5303" b="1">
                <a:solidFill>
                  <a:srgbClr val="303642"/>
                </a:solidFill>
                <a:latin typeface="Roboto Bold"/>
                <a:ea typeface="Roboto Bold"/>
                <a:cs typeface="Roboto Bold"/>
                <a:sym typeface="Roboto Bold"/>
              </a:rPr>
              <a:t>NJSBA WORKSHOP 2025</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6469799" y="3191442"/>
            <a:ext cx="5381956" cy="6692432"/>
          </a:xfrm>
          <a:custGeom>
            <a:avLst/>
            <a:gdLst/>
            <a:ahLst/>
            <a:cxnLst/>
            <a:rect l="l" t="t" r="r" b="b"/>
            <a:pathLst>
              <a:path w="5381956" h="6692432">
                <a:moveTo>
                  <a:pt x="0" y="0"/>
                </a:moveTo>
                <a:lnTo>
                  <a:pt x="5381956" y="0"/>
                </a:lnTo>
                <a:lnTo>
                  <a:pt x="5381956" y="6692432"/>
                </a:lnTo>
                <a:lnTo>
                  <a:pt x="0" y="6692432"/>
                </a:lnTo>
                <a:lnTo>
                  <a:pt x="0" y="0"/>
                </a:lnTo>
                <a:close/>
              </a:path>
            </a:pathLst>
          </a:custGeom>
          <a:blipFill>
            <a:blip r:embed="rId3"/>
            <a:stretch>
              <a:fillRect/>
            </a:stretch>
          </a:blipFill>
        </p:spPr>
      </p:sp>
      <p:sp>
        <p:nvSpPr>
          <p:cNvPr id="4" name="Freeform 4"/>
          <p:cNvSpPr/>
          <p:nvPr/>
        </p:nvSpPr>
        <p:spPr>
          <a:xfrm>
            <a:off x="1077770" y="3119743"/>
            <a:ext cx="5236360" cy="6835830"/>
          </a:xfrm>
          <a:custGeom>
            <a:avLst/>
            <a:gdLst/>
            <a:ahLst/>
            <a:cxnLst/>
            <a:rect l="l" t="t" r="r" b="b"/>
            <a:pathLst>
              <a:path w="5236360" h="6835830">
                <a:moveTo>
                  <a:pt x="0" y="0"/>
                </a:moveTo>
                <a:lnTo>
                  <a:pt x="5236360" y="0"/>
                </a:lnTo>
                <a:lnTo>
                  <a:pt x="5236360" y="6835830"/>
                </a:lnTo>
                <a:lnTo>
                  <a:pt x="0" y="6835830"/>
                </a:lnTo>
                <a:lnTo>
                  <a:pt x="0" y="0"/>
                </a:lnTo>
                <a:close/>
              </a:path>
            </a:pathLst>
          </a:custGeom>
          <a:blipFill>
            <a:blip r:embed="rId4"/>
            <a:stretch>
              <a:fillRect/>
            </a:stretch>
          </a:blipFill>
        </p:spPr>
      </p:sp>
      <p:sp>
        <p:nvSpPr>
          <p:cNvPr id="5" name="Freeform 5"/>
          <p:cNvSpPr/>
          <p:nvPr/>
        </p:nvSpPr>
        <p:spPr>
          <a:xfrm>
            <a:off x="12004155" y="3217505"/>
            <a:ext cx="5206075" cy="6640307"/>
          </a:xfrm>
          <a:custGeom>
            <a:avLst/>
            <a:gdLst/>
            <a:ahLst/>
            <a:cxnLst/>
            <a:rect l="l" t="t" r="r" b="b"/>
            <a:pathLst>
              <a:path w="5206075" h="6640307">
                <a:moveTo>
                  <a:pt x="0" y="0"/>
                </a:moveTo>
                <a:lnTo>
                  <a:pt x="5206075" y="0"/>
                </a:lnTo>
                <a:lnTo>
                  <a:pt x="5206075" y="6640306"/>
                </a:lnTo>
                <a:lnTo>
                  <a:pt x="0" y="6640306"/>
                </a:lnTo>
                <a:lnTo>
                  <a:pt x="0" y="0"/>
                </a:lnTo>
                <a:close/>
              </a:path>
            </a:pathLst>
          </a:custGeom>
          <a:blipFill>
            <a:blip r:embed="rId5"/>
            <a:stretch>
              <a:fillRect/>
            </a:stretch>
          </a:blipFill>
        </p:spPr>
      </p:sp>
      <p:sp>
        <p:nvSpPr>
          <p:cNvPr id="6" name="Freeform 6"/>
          <p:cNvSpPr/>
          <p:nvPr/>
        </p:nvSpPr>
        <p:spPr>
          <a:xfrm>
            <a:off x="13946756" y="1028700"/>
            <a:ext cx="3263474" cy="1285192"/>
          </a:xfrm>
          <a:custGeom>
            <a:avLst/>
            <a:gdLst/>
            <a:ahLst/>
            <a:cxnLst/>
            <a:rect l="l" t="t" r="r" b="b"/>
            <a:pathLst>
              <a:path w="3263474" h="1285192">
                <a:moveTo>
                  <a:pt x="0" y="0"/>
                </a:moveTo>
                <a:lnTo>
                  <a:pt x="3263474" y="0"/>
                </a:lnTo>
                <a:lnTo>
                  <a:pt x="3263474" y="1285192"/>
                </a:lnTo>
                <a:lnTo>
                  <a:pt x="0" y="1285192"/>
                </a:lnTo>
                <a:lnTo>
                  <a:pt x="0" y="0"/>
                </a:lnTo>
                <a:close/>
              </a:path>
            </a:pathLst>
          </a:custGeom>
          <a:blipFill>
            <a:blip r:embed="rId6"/>
            <a:stretch>
              <a:fillRect/>
            </a:stretch>
          </a:blipFill>
        </p:spPr>
      </p:sp>
      <p:sp>
        <p:nvSpPr>
          <p:cNvPr id="7" name="Freeform 7"/>
          <p:cNvSpPr/>
          <p:nvPr/>
        </p:nvSpPr>
        <p:spPr>
          <a:xfrm rot="-4814811">
            <a:off x="998550" y="5070947"/>
            <a:ext cx="5394799" cy="2933422"/>
          </a:xfrm>
          <a:custGeom>
            <a:avLst/>
            <a:gdLst/>
            <a:ahLst/>
            <a:cxnLst/>
            <a:rect l="l" t="t" r="r" b="b"/>
            <a:pathLst>
              <a:path w="5394799" h="2933422">
                <a:moveTo>
                  <a:pt x="0" y="0"/>
                </a:moveTo>
                <a:lnTo>
                  <a:pt x="5394800" y="0"/>
                </a:lnTo>
                <a:lnTo>
                  <a:pt x="5394800" y="2933422"/>
                </a:lnTo>
                <a:lnTo>
                  <a:pt x="0" y="2933422"/>
                </a:lnTo>
                <a:lnTo>
                  <a:pt x="0" y="0"/>
                </a:lnTo>
                <a:close/>
              </a:path>
            </a:pathLst>
          </a:custGeom>
          <a:blipFill>
            <a:blip r:embed="rId7">
              <a:alphaModFix amt="12000"/>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028700" y="90487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RETURN-TO-WORK</a:t>
            </a:r>
          </a:p>
        </p:txBody>
      </p:sp>
      <p:sp>
        <p:nvSpPr>
          <p:cNvPr id="9" name="TextBox 9"/>
          <p:cNvSpPr txBox="1"/>
          <p:nvPr/>
        </p:nvSpPr>
        <p:spPr>
          <a:xfrm>
            <a:off x="1028700" y="1820508"/>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TOOLKIT</a:t>
            </a:r>
          </a:p>
        </p:txBody>
      </p:sp>
      <p:sp>
        <p:nvSpPr>
          <p:cNvPr id="10" name="Freeform 10"/>
          <p:cNvSpPr/>
          <p:nvPr/>
        </p:nvSpPr>
        <p:spPr>
          <a:xfrm rot="-4814811">
            <a:off x="6279353" y="5070947"/>
            <a:ext cx="5394799" cy="2933422"/>
          </a:xfrm>
          <a:custGeom>
            <a:avLst/>
            <a:gdLst/>
            <a:ahLst/>
            <a:cxnLst/>
            <a:rect l="l" t="t" r="r" b="b"/>
            <a:pathLst>
              <a:path w="5394799" h="2933422">
                <a:moveTo>
                  <a:pt x="0" y="0"/>
                </a:moveTo>
                <a:lnTo>
                  <a:pt x="5394799" y="0"/>
                </a:lnTo>
                <a:lnTo>
                  <a:pt x="5394799" y="2933422"/>
                </a:lnTo>
                <a:lnTo>
                  <a:pt x="0" y="2933422"/>
                </a:lnTo>
                <a:lnTo>
                  <a:pt x="0" y="0"/>
                </a:lnTo>
                <a:close/>
              </a:path>
            </a:pathLst>
          </a:custGeom>
          <a:blipFill>
            <a:blip r:embed="rId7">
              <a:alphaModFix amt="12000"/>
              <a:extLst>
                <a:ext uri="{96DAC541-7B7A-43D3-8B79-37D633B846F1}">
                  <asvg:svgBlip xmlns:asvg="http://schemas.microsoft.com/office/drawing/2016/SVG/main" r:embed="rId8"/>
                </a:ext>
              </a:extLst>
            </a:blip>
            <a:stretch>
              <a:fillRect/>
            </a:stretch>
          </a:blipFill>
        </p:spPr>
      </p:sp>
      <p:sp>
        <p:nvSpPr>
          <p:cNvPr id="11" name="Freeform 11"/>
          <p:cNvSpPr/>
          <p:nvPr/>
        </p:nvSpPr>
        <p:spPr>
          <a:xfrm rot="-4814811">
            <a:off x="11818817" y="5070947"/>
            <a:ext cx="5394799" cy="2933422"/>
          </a:xfrm>
          <a:custGeom>
            <a:avLst/>
            <a:gdLst/>
            <a:ahLst/>
            <a:cxnLst/>
            <a:rect l="l" t="t" r="r" b="b"/>
            <a:pathLst>
              <a:path w="5394799" h="2933422">
                <a:moveTo>
                  <a:pt x="0" y="0"/>
                </a:moveTo>
                <a:lnTo>
                  <a:pt x="5394799" y="0"/>
                </a:lnTo>
                <a:lnTo>
                  <a:pt x="5394799" y="2933422"/>
                </a:lnTo>
                <a:lnTo>
                  <a:pt x="0" y="2933422"/>
                </a:lnTo>
                <a:lnTo>
                  <a:pt x="0" y="0"/>
                </a:lnTo>
                <a:close/>
              </a:path>
            </a:pathLst>
          </a:custGeom>
          <a:blipFill>
            <a:blip r:embed="rId7">
              <a:alphaModFix amt="12000"/>
              <a:extLst>
                <a:ext uri="{96DAC541-7B7A-43D3-8B79-37D633B846F1}">
                  <asvg:svgBlip xmlns:asvg="http://schemas.microsoft.com/office/drawing/2016/SVG/main" r:embed="rId8"/>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pic>
        <p:nvPicPr>
          <p:cNvPr id="3" name="Picture 3"/>
          <p:cNvPicPr>
            <a:picLocks noChangeAspect="1"/>
          </p:cNvPicPr>
          <p:nvPr/>
        </p:nvPicPr>
        <p:blipFill>
          <a:blip r:embed="rId3"/>
          <a:stretch>
            <a:fillRect/>
          </a:stretch>
        </p:blipFill>
        <p:spPr>
          <a:xfrm>
            <a:off x="7351474" y="345744"/>
            <a:ext cx="11145049" cy="9595513"/>
          </a:xfrm>
          <a:prstGeom prst="rect">
            <a:avLst/>
          </a:prstGeom>
        </p:spPr>
      </p:pic>
      <p:sp>
        <p:nvSpPr>
          <p:cNvPr id="4" name="TextBox 4"/>
          <p:cNvSpPr txBox="1"/>
          <p:nvPr/>
        </p:nvSpPr>
        <p:spPr>
          <a:xfrm>
            <a:off x="1028700" y="5031576"/>
            <a:ext cx="6557273" cy="160972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ppins"/>
                <a:ea typeface="Poppins"/>
                <a:cs typeface="Poppins"/>
                <a:sym typeface="Poppins"/>
              </a:rPr>
              <a:t>For district employees who are out on workers’ compensation for at least 6 months:</a:t>
            </a:r>
          </a:p>
        </p:txBody>
      </p:sp>
      <p:sp>
        <p:nvSpPr>
          <p:cNvPr id="5" name="TextBox 5"/>
          <p:cNvSpPr txBox="1"/>
          <p:nvPr/>
        </p:nvSpPr>
        <p:spPr>
          <a:xfrm>
            <a:off x="1028700" y="3173913"/>
            <a:ext cx="6021380" cy="912915"/>
          </a:xfrm>
          <a:prstGeom prst="rect">
            <a:avLst/>
          </a:prstGeom>
        </p:spPr>
        <p:txBody>
          <a:bodyPr lIns="0" tIns="0" rIns="0" bIns="0" rtlCol="0" anchor="t">
            <a:spAutoFit/>
          </a:bodyPr>
          <a:lstStyle/>
          <a:p>
            <a:pPr algn="l">
              <a:lnSpc>
                <a:spcPts val="7431"/>
              </a:lnSpc>
            </a:pPr>
            <a:r>
              <a:rPr lang="en-US" sz="5308" b="1">
                <a:solidFill>
                  <a:srgbClr val="334059"/>
                </a:solidFill>
                <a:latin typeface="League Spartan"/>
                <a:ea typeface="League Spartan"/>
                <a:cs typeface="League Spartan"/>
                <a:sym typeface="League Spartan"/>
              </a:rPr>
              <a:t>DOING NOTHING</a:t>
            </a:r>
          </a:p>
        </p:txBody>
      </p:sp>
      <p:sp>
        <p:nvSpPr>
          <p:cNvPr id="6" name="TextBox 6"/>
          <p:cNvSpPr txBox="1"/>
          <p:nvPr/>
        </p:nvSpPr>
        <p:spPr>
          <a:xfrm>
            <a:off x="1028700" y="2361785"/>
            <a:ext cx="6021380"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THE HIGH PRICE OF</a:t>
            </a:r>
          </a:p>
        </p:txBody>
      </p:sp>
      <p:sp>
        <p:nvSpPr>
          <p:cNvPr id="7" name="TextBox 7"/>
          <p:cNvSpPr txBox="1"/>
          <p:nvPr/>
        </p:nvSpPr>
        <p:spPr>
          <a:xfrm>
            <a:off x="13519480" y="4415233"/>
            <a:ext cx="2453122" cy="1369112"/>
          </a:xfrm>
          <a:prstGeom prst="rect">
            <a:avLst/>
          </a:prstGeom>
        </p:spPr>
        <p:txBody>
          <a:bodyPr lIns="0" tIns="0" rIns="0" bIns="0" rtlCol="0" anchor="t">
            <a:spAutoFit/>
          </a:bodyPr>
          <a:lstStyle/>
          <a:p>
            <a:pPr algn="ctr">
              <a:lnSpc>
                <a:spcPts val="5542"/>
              </a:lnSpc>
            </a:pPr>
            <a:r>
              <a:rPr lang="en-US" sz="3958">
                <a:solidFill>
                  <a:srgbClr val="494F56"/>
                </a:solidFill>
                <a:latin typeface="Roboto"/>
                <a:ea typeface="Roboto"/>
                <a:cs typeface="Roboto"/>
                <a:sym typeface="Roboto"/>
              </a:rPr>
              <a:t>DO NOT</a:t>
            </a:r>
          </a:p>
          <a:p>
            <a:pPr algn="ctr">
              <a:lnSpc>
                <a:spcPts val="5542"/>
              </a:lnSpc>
            </a:pPr>
            <a:r>
              <a:rPr lang="en-US" sz="3958">
                <a:solidFill>
                  <a:srgbClr val="494F56"/>
                </a:solidFill>
                <a:latin typeface="Roboto"/>
                <a:ea typeface="Roboto"/>
                <a:cs typeface="Roboto"/>
                <a:sym typeface="Roboto"/>
              </a:rPr>
              <a:t>RETURN</a:t>
            </a:r>
          </a:p>
        </p:txBody>
      </p:sp>
      <p:sp>
        <p:nvSpPr>
          <p:cNvPr id="8" name="TextBox 8"/>
          <p:cNvSpPr txBox="1"/>
          <p:nvPr/>
        </p:nvSpPr>
        <p:spPr>
          <a:xfrm>
            <a:off x="10052319" y="4761217"/>
            <a:ext cx="2453122" cy="677143"/>
          </a:xfrm>
          <a:prstGeom prst="rect">
            <a:avLst/>
          </a:prstGeom>
        </p:spPr>
        <p:txBody>
          <a:bodyPr lIns="0" tIns="0" rIns="0" bIns="0" rtlCol="0" anchor="t">
            <a:spAutoFit/>
          </a:bodyPr>
          <a:lstStyle/>
          <a:p>
            <a:pPr algn="ctr">
              <a:lnSpc>
                <a:spcPts val="5542"/>
              </a:lnSpc>
            </a:pPr>
            <a:r>
              <a:rPr lang="en-US" sz="3958" dirty="0">
                <a:solidFill>
                  <a:srgbClr val="FFFFFF"/>
                </a:solidFill>
                <a:latin typeface="Roboto"/>
                <a:ea typeface="Roboto"/>
                <a:cs typeface="Roboto"/>
                <a:sym typeface="Roboto"/>
              </a:rPr>
              <a:t>RETURN</a:t>
            </a:r>
          </a:p>
        </p:txBody>
      </p:sp>
      <p:sp>
        <p:nvSpPr>
          <p:cNvPr id="9" name="Freeform 9"/>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5031576"/>
            <a:ext cx="6557273" cy="1609725"/>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Poppins"/>
                <a:ea typeface="Poppins"/>
                <a:cs typeface="Poppins"/>
                <a:sym typeface="Poppins"/>
              </a:rPr>
              <a:t>For district employees who are out on workers’ compensation for at least 12 months: </a:t>
            </a:r>
          </a:p>
        </p:txBody>
      </p:sp>
      <p:sp>
        <p:nvSpPr>
          <p:cNvPr id="4" name="TextBox 4"/>
          <p:cNvSpPr txBox="1"/>
          <p:nvPr/>
        </p:nvSpPr>
        <p:spPr>
          <a:xfrm>
            <a:off x="1028700" y="3173913"/>
            <a:ext cx="6021380" cy="912915"/>
          </a:xfrm>
          <a:prstGeom prst="rect">
            <a:avLst/>
          </a:prstGeom>
        </p:spPr>
        <p:txBody>
          <a:bodyPr lIns="0" tIns="0" rIns="0" bIns="0" rtlCol="0" anchor="t">
            <a:spAutoFit/>
          </a:bodyPr>
          <a:lstStyle/>
          <a:p>
            <a:pPr algn="l">
              <a:lnSpc>
                <a:spcPts val="7431"/>
              </a:lnSpc>
            </a:pPr>
            <a:r>
              <a:rPr lang="en-US" sz="5308" b="1">
                <a:solidFill>
                  <a:srgbClr val="334059"/>
                </a:solidFill>
                <a:latin typeface="League Spartan"/>
                <a:ea typeface="League Spartan"/>
                <a:cs typeface="League Spartan"/>
                <a:sym typeface="League Spartan"/>
              </a:rPr>
              <a:t>DOING NOTHING</a:t>
            </a:r>
          </a:p>
        </p:txBody>
      </p:sp>
      <p:sp>
        <p:nvSpPr>
          <p:cNvPr id="5" name="TextBox 5"/>
          <p:cNvSpPr txBox="1"/>
          <p:nvPr/>
        </p:nvSpPr>
        <p:spPr>
          <a:xfrm>
            <a:off x="1028700" y="2361785"/>
            <a:ext cx="6021380"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THE HIGH PRICE OF</a:t>
            </a:r>
          </a:p>
        </p:txBody>
      </p:sp>
      <p:pic>
        <p:nvPicPr>
          <p:cNvPr id="6" name="Picture 6"/>
          <p:cNvPicPr>
            <a:picLocks noChangeAspect="1"/>
          </p:cNvPicPr>
          <p:nvPr/>
        </p:nvPicPr>
        <p:blipFill>
          <a:blip r:embed="rId3"/>
          <a:stretch>
            <a:fillRect/>
          </a:stretch>
        </p:blipFill>
        <p:spPr>
          <a:xfrm>
            <a:off x="8937466" y="409387"/>
            <a:ext cx="9468224" cy="9468224"/>
          </a:xfrm>
          <a:prstGeom prst="rect">
            <a:avLst/>
          </a:prstGeom>
        </p:spPr>
      </p:pic>
      <p:sp>
        <p:nvSpPr>
          <p:cNvPr id="7" name="TextBox 7"/>
          <p:cNvSpPr txBox="1"/>
          <p:nvPr/>
        </p:nvSpPr>
        <p:spPr>
          <a:xfrm>
            <a:off x="13671579" y="5712954"/>
            <a:ext cx="2501367" cy="1394352"/>
          </a:xfrm>
          <a:prstGeom prst="rect">
            <a:avLst/>
          </a:prstGeom>
        </p:spPr>
        <p:txBody>
          <a:bodyPr lIns="0" tIns="0" rIns="0" bIns="0" rtlCol="0" anchor="t">
            <a:spAutoFit/>
          </a:bodyPr>
          <a:lstStyle/>
          <a:p>
            <a:pPr algn="ctr">
              <a:lnSpc>
                <a:spcPts val="5651"/>
              </a:lnSpc>
            </a:pPr>
            <a:r>
              <a:rPr lang="en-US" sz="4036">
                <a:solidFill>
                  <a:srgbClr val="494F56"/>
                </a:solidFill>
                <a:latin typeface="Roboto"/>
                <a:ea typeface="Roboto"/>
                <a:cs typeface="Roboto"/>
                <a:sym typeface="Roboto"/>
              </a:rPr>
              <a:t>DO NOT</a:t>
            </a:r>
          </a:p>
          <a:p>
            <a:pPr algn="ctr">
              <a:lnSpc>
                <a:spcPts val="5651"/>
              </a:lnSpc>
            </a:pPr>
            <a:r>
              <a:rPr lang="en-US" sz="4036">
                <a:solidFill>
                  <a:srgbClr val="494F56"/>
                </a:solidFill>
                <a:latin typeface="Roboto"/>
                <a:ea typeface="Roboto"/>
                <a:cs typeface="Roboto"/>
                <a:sym typeface="Roboto"/>
              </a:rPr>
              <a:t>RETURN</a:t>
            </a:r>
          </a:p>
        </p:txBody>
      </p:sp>
      <p:sp>
        <p:nvSpPr>
          <p:cNvPr id="8" name="TextBox 8"/>
          <p:cNvSpPr txBox="1"/>
          <p:nvPr/>
        </p:nvSpPr>
        <p:spPr>
          <a:xfrm>
            <a:off x="10794967" y="3209064"/>
            <a:ext cx="2501367" cy="688775"/>
          </a:xfrm>
          <a:prstGeom prst="rect">
            <a:avLst/>
          </a:prstGeom>
        </p:spPr>
        <p:txBody>
          <a:bodyPr lIns="0" tIns="0" rIns="0" bIns="0" rtlCol="0" anchor="t">
            <a:spAutoFit/>
          </a:bodyPr>
          <a:lstStyle/>
          <a:p>
            <a:pPr algn="ctr">
              <a:lnSpc>
                <a:spcPts val="5651"/>
              </a:lnSpc>
            </a:pPr>
            <a:r>
              <a:rPr lang="en-US" sz="4036">
                <a:solidFill>
                  <a:srgbClr val="FFFFFF"/>
                </a:solidFill>
                <a:latin typeface="Roboto"/>
                <a:ea typeface="Roboto"/>
                <a:cs typeface="Roboto"/>
                <a:sym typeface="Roboto"/>
              </a:rPr>
              <a:t>RETURN</a:t>
            </a:r>
          </a:p>
        </p:txBody>
      </p:sp>
      <p:sp>
        <p:nvSpPr>
          <p:cNvPr id="9" name="Freeform 9"/>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4378075"/>
            <a:ext cx="18288000" cy="5560346"/>
            <a:chOff x="0" y="0"/>
            <a:chExt cx="4816593" cy="1464453"/>
          </a:xfrm>
        </p:grpSpPr>
        <p:sp>
          <p:nvSpPr>
            <p:cNvPr id="4" name="Freeform 4"/>
            <p:cNvSpPr/>
            <p:nvPr/>
          </p:nvSpPr>
          <p:spPr>
            <a:xfrm>
              <a:off x="0" y="0"/>
              <a:ext cx="4816592" cy="1464453"/>
            </a:xfrm>
            <a:custGeom>
              <a:avLst/>
              <a:gdLst/>
              <a:ahLst/>
              <a:cxnLst/>
              <a:rect l="l" t="t" r="r" b="b"/>
              <a:pathLst>
                <a:path w="4816592" h="1464453">
                  <a:moveTo>
                    <a:pt x="21590" y="0"/>
                  </a:moveTo>
                  <a:lnTo>
                    <a:pt x="4795002" y="0"/>
                  </a:lnTo>
                  <a:cubicBezTo>
                    <a:pt x="4800728" y="0"/>
                    <a:pt x="4806220" y="2275"/>
                    <a:pt x="4810269" y="6324"/>
                  </a:cubicBezTo>
                  <a:cubicBezTo>
                    <a:pt x="4814318" y="10372"/>
                    <a:pt x="4816592" y="15864"/>
                    <a:pt x="4816592" y="21590"/>
                  </a:cubicBezTo>
                  <a:lnTo>
                    <a:pt x="4816592" y="1442863"/>
                  </a:lnTo>
                  <a:cubicBezTo>
                    <a:pt x="4816592" y="1454787"/>
                    <a:pt x="4806926" y="1464453"/>
                    <a:pt x="4795002" y="1464453"/>
                  </a:cubicBezTo>
                  <a:lnTo>
                    <a:pt x="21590" y="1464453"/>
                  </a:lnTo>
                  <a:cubicBezTo>
                    <a:pt x="9666" y="1464453"/>
                    <a:pt x="0" y="1454787"/>
                    <a:pt x="0" y="1442863"/>
                  </a:cubicBezTo>
                  <a:lnTo>
                    <a:pt x="0" y="21590"/>
                  </a:lnTo>
                  <a:cubicBezTo>
                    <a:pt x="0" y="9666"/>
                    <a:pt x="9666" y="0"/>
                    <a:pt x="21590" y="0"/>
                  </a:cubicBezTo>
                  <a:close/>
                </a:path>
              </a:pathLst>
            </a:custGeom>
            <a:solidFill>
              <a:srgbClr val="334059"/>
            </a:solidFill>
          </p:spPr>
        </p:sp>
        <p:sp>
          <p:nvSpPr>
            <p:cNvPr id="5" name="TextBox 5"/>
            <p:cNvSpPr txBox="1"/>
            <p:nvPr/>
          </p:nvSpPr>
          <p:spPr>
            <a:xfrm>
              <a:off x="0" y="-47625"/>
              <a:ext cx="4816593" cy="15120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9864" y="4866322"/>
            <a:ext cx="16930993" cy="738506"/>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League Spartan"/>
                <a:ea typeface="League Spartan"/>
                <a:cs typeface="League Spartan"/>
                <a:sym typeface="League Spartan"/>
              </a:rPr>
              <a:t>UNTIMELY COMMUNICATION CAN LEAD TO:</a:t>
            </a:r>
          </a:p>
        </p:txBody>
      </p:sp>
      <p:sp>
        <p:nvSpPr>
          <p:cNvPr id="7" name="TextBox 7"/>
          <p:cNvSpPr txBox="1"/>
          <p:nvPr/>
        </p:nvSpPr>
        <p:spPr>
          <a:xfrm>
            <a:off x="1028700" y="1900519"/>
            <a:ext cx="6021380" cy="1144056"/>
          </a:xfrm>
          <a:prstGeom prst="rect">
            <a:avLst/>
          </a:prstGeom>
        </p:spPr>
        <p:txBody>
          <a:bodyPr lIns="0" tIns="0" rIns="0" bIns="0" rtlCol="0" anchor="t">
            <a:spAutoFit/>
          </a:bodyPr>
          <a:lstStyle/>
          <a:p>
            <a:pPr algn="l">
              <a:lnSpc>
                <a:spcPts val="9391"/>
              </a:lnSpc>
            </a:pPr>
            <a:r>
              <a:rPr lang="en-US" sz="6708" b="1">
                <a:solidFill>
                  <a:srgbClr val="495E88"/>
                </a:solidFill>
                <a:latin typeface="League Spartan"/>
                <a:ea typeface="League Spartan"/>
                <a:cs typeface="League Spartan"/>
                <a:sym typeface="League Spartan"/>
              </a:rPr>
              <a:t>IS CRITICAL</a:t>
            </a:r>
          </a:p>
        </p:txBody>
      </p:sp>
      <p:sp>
        <p:nvSpPr>
          <p:cNvPr id="8" name="TextBox 8"/>
          <p:cNvSpPr txBox="1"/>
          <p:nvPr/>
        </p:nvSpPr>
        <p:spPr>
          <a:xfrm>
            <a:off x="1028700" y="885825"/>
            <a:ext cx="11557650" cy="1138519"/>
          </a:xfrm>
          <a:prstGeom prst="rect">
            <a:avLst/>
          </a:prstGeom>
        </p:spPr>
        <p:txBody>
          <a:bodyPr lIns="0" tIns="0" rIns="0" bIns="0" rtlCol="0" anchor="t">
            <a:spAutoFit/>
          </a:bodyPr>
          <a:lstStyle/>
          <a:p>
            <a:pPr algn="l">
              <a:lnSpc>
                <a:spcPts val="9172"/>
              </a:lnSpc>
            </a:pPr>
            <a:r>
              <a:rPr lang="en-US" sz="6551">
                <a:solidFill>
                  <a:srgbClr val="000000"/>
                </a:solidFill>
                <a:latin typeface="Roboto"/>
                <a:ea typeface="Roboto"/>
                <a:cs typeface="Roboto"/>
                <a:sym typeface="Roboto"/>
              </a:rPr>
              <a:t>ON-GOING COMMUNICATION</a:t>
            </a:r>
          </a:p>
        </p:txBody>
      </p:sp>
      <p:grpSp>
        <p:nvGrpSpPr>
          <p:cNvPr id="9" name="Group 9"/>
          <p:cNvGrpSpPr/>
          <p:nvPr/>
        </p:nvGrpSpPr>
        <p:grpSpPr>
          <a:xfrm>
            <a:off x="2795474" y="6312544"/>
            <a:ext cx="551810" cy="542343"/>
            <a:chOff x="0" y="0"/>
            <a:chExt cx="826987" cy="812800"/>
          </a:xfrm>
        </p:grpSpPr>
        <p:sp>
          <p:nvSpPr>
            <p:cNvPr id="10" name="Freeform 10"/>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1" name="TextBox 11"/>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498168" y="6240815"/>
            <a:ext cx="4599338" cy="677545"/>
          </a:xfrm>
          <a:prstGeom prst="rect">
            <a:avLst/>
          </a:prstGeom>
        </p:spPr>
        <p:txBody>
          <a:bodyPr lIns="0" tIns="0" rIns="0" bIns="0" rtlCol="0" anchor="t">
            <a:spAutoFit/>
          </a:bodyPr>
          <a:lstStyle/>
          <a:p>
            <a:pPr marL="0" lvl="0" indent="0" algn="ctr">
              <a:lnSpc>
                <a:spcPts val="5179"/>
              </a:lnSpc>
              <a:spcBef>
                <a:spcPct val="0"/>
              </a:spcBef>
            </a:pPr>
            <a:r>
              <a:rPr lang="en-US" sz="3699" u="none" strike="noStrike">
                <a:solidFill>
                  <a:srgbClr val="FFFFFF"/>
                </a:solidFill>
                <a:latin typeface="Poppins"/>
                <a:ea typeface="Poppins"/>
                <a:cs typeface="Poppins"/>
                <a:sym typeface="Poppins"/>
              </a:rPr>
              <a:t>Prolonged recovery</a:t>
            </a:r>
          </a:p>
        </p:txBody>
      </p:sp>
      <p:grpSp>
        <p:nvGrpSpPr>
          <p:cNvPr id="13" name="Group 13"/>
          <p:cNvGrpSpPr/>
          <p:nvPr/>
        </p:nvGrpSpPr>
        <p:grpSpPr>
          <a:xfrm>
            <a:off x="2795474" y="7616887"/>
            <a:ext cx="551810" cy="542343"/>
            <a:chOff x="0" y="0"/>
            <a:chExt cx="826987" cy="812800"/>
          </a:xfrm>
        </p:grpSpPr>
        <p:sp>
          <p:nvSpPr>
            <p:cNvPr id="14" name="Freeform 14"/>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5" name="TextBox 15"/>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498168" y="7548995"/>
            <a:ext cx="5368198" cy="1051687"/>
          </a:xfrm>
          <a:prstGeom prst="rect">
            <a:avLst/>
          </a:prstGeom>
        </p:spPr>
        <p:txBody>
          <a:bodyPr lIns="0" tIns="0" rIns="0" bIns="0" rtlCol="0" anchor="t">
            <a:spAutoFit/>
          </a:bodyPr>
          <a:lstStyle/>
          <a:p>
            <a:pPr marL="0" lvl="0" indent="0" algn="l">
              <a:lnSpc>
                <a:spcPts val="3958"/>
              </a:lnSpc>
              <a:spcBef>
                <a:spcPct val="0"/>
              </a:spcBef>
            </a:pPr>
            <a:r>
              <a:rPr lang="en-US" sz="3699" u="none" strike="noStrike">
                <a:solidFill>
                  <a:srgbClr val="FFFFFF"/>
                </a:solidFill>
                <a:latin typeface="Poppins"/>
                <a:ea typeface="Poppins"/>
                <a:cs typeface="Poppins"/>
                <a:sym typeface="Poppins"/>
              </a:rPr>
              <a:t>Escalated claims / litigation</a:t>
            </a:r>
          </a:p>
        </p:txBody>
      </p:sp>
      <p:grpSp>
        <p:nvGrpSpPr>
          <p:cNvPr id="17" name="Group 17"/>
          <p:cNvGrpSpPr/>
          <p:nvPr/>
        </p:nvGrpSpPr>
        <p:grpSpPr>
          <a:xfrm>
            <a:off x="10398926" y="7616887"/>
            <a:ext cx="551810" cy="542343"/>
            <a:chOff x="0" y="0"/>
            <a:chExt cx="826987" cy="812800"/>
          </a:xfrm>
        </p:grpSpPr>
        <p:sp>
          <p:nvSpPr>
            <p:cNvPr id="18" name="Freeform 18"/>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9" name="TextBox 19"/>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1105796" y="7616887"/>
            <a:ext cx="5381069" cy="1051687"/>
          </a:xfrm>
          <a:prstGeom prst="rect">
            <a:avLst/>
          </a:prstGeom>
        </p:spPr>
        <p:txBody>
          <a:bodyPr lIns="0" tIns="0" rIns="0" bIns="0" rtlCol="0" anchor="t">
            <a:spAutoFit/>
          </a:bodyPr>
          <a:lstStyle/>
          <a:p>
            <a:pPr marL="0" lvl="0" indent="0" algn="l">
              <a:lnSpc>
                <a:spcPts val="3958"/>
              </a:lnSpc>
            </a:pPr>
            <a:r>
              <a:rPr lang="en-US" sz="3699" u="none" strike="noStrike">
                <a:solidFill>
                  <a:srgbClr val="FFFFFF"/>
                </a:solidFill>
                <a:latin typeface="Poppins"/>
                <a:ea typeface="Poppins"/>
                <a:cs typeface="Poppins"/>
                <a:sym typeface="Poppins"/>
              </a:rPr>
              <a:t>Permanent separation from the workforce</a:t>
            </a:r>
          </a:p>
        </p:txBody>
      </p:sp>
      <p:grpSp>
        <p:nvGrpSpPr>
          <p:cNvPr id="21" name="Group 21"/>
          <p:cNvGrpSpPr/>
          <p:nvPr/>
        </p:nvGrpSpPr>
        <p:grpSpPr>
          <a:xfrm>
            <a:off x="10455855" y="6312544"/>
            <a:ext cx="551810" cy="542343"/>
            <a:chOff x="0" y="0"/>
            <a:chExt cx="826987" cy="812800"/>
          </a:xfrm>
        </p:grpSpPr>
        <p:sp>
          <p:nvSpPr>
            <p:cNvPr id="22" name="Freeform 22"/>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23" name="TextBox 23"/>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1162725" y="6250340"/>
            <a:ext cx="2753340" cy="651510"/>
          </a:xfrm>
          <a:prstGeom prst="rect">
            <a:avLst/>
          </a:prstGeom>
        </p:spPr>
        <p:txBody>
          <a:bodyPr lIns="0" tIns="0" rIns="0" bIns="0" rtlCol="0" anchor="t">
            <a:spAutoFit/>
          </a:bodyPr>
          <a:lstStyle/>
          <a:p>
            <a:pPr marL="0" lvl="0" indent="0" algn="ctr">
              <a:lnSpc>
                <a:spcPts val="5039"/>
              </a:lnSpc>
              <a:spcBef>
                <a:spcPct val="0"/>
              </a:spcBef>
            </a:pPr>
            <a:r>
              <a:rPr lang="en-US" sz="3599" u="none" strike="noStrike">
                <a:solidFill>
                  <a:srgbClr val="FFFFFF"/>
                </a:solidFill>
                <a:latin typeface="Poppins"/>
                <a:ea typeface="Poppins"/>
                <a:cs typeface="Poppins"/>
                <a:sym typeface="Poppins"/>
              </a:rPr>
              <a:t>Loss of trust</a:t>
            </a:r>
          </a:p>
        </p:txBody>
      </p:sp>
      <p:sp>
        <p:nvSpPr>
          <p:cNvPr id="25" name="Freeform 25"/>
          <p:cNvSpPr/>
          <p:nvPr/>
        </p:nvSpPr>
        <p:spPr>
          <a:xfrm>
            <a:off x="15770726" y="8879217"/>
            <a:ext cx="1925205" cy="758167"/>
          </a:xfrm>
          <a:custGeom>
            <a:avLst/>
            <a:gdLst/>
            <a:ahLst/>
            <a:cxnLst/>
            <a:rect l="l" t="t" r="r" b="b"/>
            <a:pathLst>
              <a:path w="1925205" h="758167">
                <a:moveTo>
                  <a:pt x="0" y="0"/>
                </a:moveTo>
                <a:lnTo>
                  <a:pt x="1925205" y="0"/>
                </a:lnTo>
                <a:lnTo>
                  <a:pt x="1925205" y="758166"/>
                </a:lnTo>
                <a:lnTo>
                  <a:pt x="0" y="758166"/>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67950" y="806450"/>
            <a:ext cx="6294884" cy="8674100"/>
            <a:chOff x="0" y="0"/>
            <a:chExt cx="1657912" cy="2284537"/>
          </a:xfrm>
        </p:grpSpPr>
        <p:sp>
          <p:nvSpPr>
            <p:cNvPr id="4" name="Freeform 4"/>
            <p:cNvSpPr/>
            <p:nvPr/>
          </p:nvSpPr>
          <p:spPr>
            <a:xfrm>
              <a:off x="0" y="0"/>
              <a:ext cx="1657912" cy="2284537"/>
            </a:xfrm>
            <a:custGeom>
              <a:avLst/>
              <a:gdLst/>
              <a:ahLst/>
              <a:cxnLst/>
              <a:rect l="l" t="t" r="r" b="b"/>
              <a:pathLst>
                <a:path w="1657912" h="2284537">
                  <a:moveTo>
                    <a:pt x="62724" y="0"/>
                  </a:moveTo>
                  <a:lnTo>
                    <a:pt x="1595188" y="0"/>
                  </a:lnTo>
                  <a:cubicBezTo>
                    <a:pt x="1611824" y="0"/>
                    <a:pt x="1627778" y="6608"/>
                    <a:pt x="1639541" y="18371"/>
                  </a:cubicBezTo>
                  <a:cubicBezTo>
                    <a:pt x="1651304" y="30134"/>
                    <a:pt x="1657912" y="46088"/>
                    <a:pt x="1657912" y="62724"/>
                  </a:cubicBezTo>
                  <a:lnTo>
                    <a:pt x="1657912" y="2221813"/>
                  </a:lnTo>
                  <a:cubicBezTo>
                    <a:pt x="1657912" y="2256454"/>
                    <a:pt x="1629830" y="2284537"/>
                    <a:pt x="1595188" y="2284537"/>
                  </a:cubicBezTo>
                  <a:lnTo>
                    <a:pt x="62724" y="2284537"/>
                  </a:lnTo>
                  <a:cubicBezTo>
                    <a:pt x="46088" y="2284537"/>
                    <a:pt x="30134" y="2277928"/>
                    <a:pt x="18371" y="2266165"/>
                  </a:cubicBezTo>
                  <a:cubicBezTo>
                    <a:pt x="6608" y="2254403"/>
                    <a:pt x="0" y="2238448"/>
                    <a:pt x="0" y="2221813"/>
                  </a:cubicBezTo>
                  <a:lnTo>
                    <a:pt x="0" y="62724"/>
                  </a:lnTo>
                  <a:cubicBezTo>
                    <a:pt x="0" y="46088"/>
                    <a:pt x="6608" y="30134"/>
                    <a:pt x="18371" y="18371"/>
                  </a:cubicBezTo>
                  <a:cubicBezTo>
                    <a:pt x="30134" y="6608"/>
                    <a:pt x="46088" y="0"/>
                    <a:pt x="62724" y="0"/>
                  </a:cubicBezTo>
                  <a:close/>
                </a:path>
              </a:pathLst>
            </a:custGeom>
            <a:solidFill>
              <a:srgbClr val="334059"/>
            </a:solidFill>
          </p:spPr>
        </p:sp>
        <p:sp>
          <p:nvSpPr>
            <p:cNvPr id="5" name="TextBox 5"/>
            <p:cNvSpPr txBox="1"/>
            <p:nvPr/>
          </p:nvSpPr>
          <p:spPr>
            <a:xfrm>
              <a:off x="0" y="-47625"/>
              <a:ext cx="1657912" cy="2332162"/>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1028700" y="1726528"/>
            <a:ext cx="4243380" cy="912915"/>
          </a:xfrm>
          <a:prstGeom prst="rect">
            <a:avLst/>
          </a:prstGeom>
        </p:spPr>
        <p:txBody>
          <a:bodyPr lIns="0" tIns="0" rIns="0" bIns="0" rtlCol="0" anchor="t">
            <a:spAutoFit/>
          </a:bodyPr>
          <a:lstStyle/>
          <a:p>
            <a:pPr algn="l">
              <a:lnSpc>
                <a:spcPts val="7431"/>
              </a:lnSpc>
            </a:pPr>
            <a:r>
              <a:rPr lang="en-US" sz="5308" b="1">
                <a:solidFill>
                  <a:srgbClr val="334059"/>
                </a:solidFill>
                <a:latin typeface="League Spartan"/>
                <a:ea typeface="League Spartan"/>
                <a:cs typeface="League Spartan"/>
                <a:sym typeface="League Spartan"/>
              </a:rPr>
              <a:t>MATTERS</a:t>
            </a:r>
          </a:p>
        </p:txBody>
      </p:sp>
      <p:sp>
        <p:nvSpPr>
          <p:cNvPr id="7" name="TextBox 7"/>
          <p:cNvSpPr txBox="1"/>
          <p:nvPr/>
        </p:nvSpPr>
        <p:spPr>
          <a:xfrm>
            <a:off x="1028700" y="914400"/>
            <a:ext cx="7948598"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WHY RETURN-TO-WORK</a:t>
            </a:r>
          </a:p>
        </p:txBody>
      </p:sp>
      <p:sp>
        <p:nvSpPr>
          <p:cNvPr id="8" name="TextBox 8"/>
          <p:cNvSpPr txBox="1"/>
          <p:nvPr/>
        </p:nvSpPr>
        <p:spPr>
          <a:xfrm>
            <a:off x="1028700" y="3633079"/>
            <a:ext cx="7748559" cy="3194026"/>
          </a:xfrm>
          <a:prstGeom prst="rect">
            <a:avLst/>
          </a:prstGeom>
        </p:spPr>
        <p:txBody>
          <a:bodyPr lIns="0" tIns="0" rIns="0" bIns="0" rtlCol="0" anchor="t">
            <a:spAutoFit/>
          </a:bodyPr>
          <a:lstStyle/>
          <a:p>
            <a:pPr algn="just">
              <a:lnSpc>
                <a:spcPts val="5076"/>
              </a:lnSpc>
              <a:spcBef>
                <a:spcPct val="0"/>
              </a:spcBef>
            </a:pPr>
            <a:r>
              <a:rPr lang="en-US" sz="3625">
                <a:solidFill>
                  <a:srgbClr val="000000"/>
                </a:solidFill>
                <a:latin typeface="Poppins"/>
                <a:ea typeface="Poppins"/>
                <a:cs typeface="Poppins"/>
                <a:sym typeface="Poppins"/>
              </a:rPr>
              <a:t>When employees are hurt or healing, it doesn’t have to be “</a:t>
            </a:r>
            <a:r>
              <a:rPr lang="en-US" sz="3625" b="1">
                <a:solidFill>
                  <a:srgbClr val="000000"/>
                </a:solidFill>
                <a:latin typeface="Poppins Bold"/>
                <a:ea typeface="Poppins Bold"/>
                <a:cs typeface="Poppins Bold"/>
                <a:sym typeface="Poppins Bold"/>
              </a:rPr>
              <a:t>all or nothing.</a:t>
            </a:r>
            <a:r>
              <a:rPr lang="en-US" sz="3625">
                <a:solidFill>
                  <a:srgbClr val="000000"/>
                </a:solidFill>
                <a:latin typeface="Poppins"/>
                <a:ea typeface="Poppins"/>
                <a:cs typeface="Poppins"/>
                <a:sym typeface="Poppins"/>
              </a:rPr>
              <a:t>” With thoughtful accommodations, we can design a safe, supportive path forward.</a:t>
            </a:r>
          </a:p>
        </p:txBody>
      </p:sp>
      <p:grpSp>
        <p:nvGrpSpPr>
          <p:cNvPr id="9" name="Group 9"/>
          <p:cNvGrpSpPr/>
          <p:nvPr/>
        </p:nvGrpSpPr>
        <p:grpSpPr>
          <a:xfrm>
            <a:off x="9867901" y="597226"/>
            <a:ext cx="862948" cy="86294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68"/>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867901" y="8719979"/>
            <a:ext cx="862948" cy="86294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68"/>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730848" y="2302754"/>
            <a:ext cx="5450074" cy="2743835"/>
          </a:xfrm>
          <a:prstGeom prst="rect">
            <a:avLst/>
          </a:prstGeom>
        </p:spPr>
        <p:txBody>
          <a:bodyPr lIns="0" tIns="0" rIns="0" bIns="0" rtlCol="0" anchor="t">
            <a:spAutoFit/>
          </a:bodyPr>
          <a:lstStyle/>
          <a:p>
            <a:pPr marL="561339" lvl="1" indent="-280669" algn="l">
              <a:lnSpc>
                <a:spcPts val="3639"/>
              </a:lnSpc>
              <a:buFont typeface="Arial"/>
              <a:buChar char="•"/>
            </a:pPr>
            <a:r>
              <a:rPr lang="en-US" sz="2599">
                <a:solidFill>
                  <a:srgbClr val="FFFFFF"/>
                </a:solidFill>
                <a:latin typeface="Poppins"/>
                <a:ea typeface="Poppins"/>
                <a:cs typeface="Poppins"/>
                <a:sym typeface="Poppins"/>
              </a:rPr>
              <a:t>Controls cost</a:t>
            </a:r>
          </a:p>
          <a:p>
            <a:pPr marL="561339" lvl="1" indent="-280669" algn="l">
              <a:lnSpc>
                <a:spcPts val="3639"/>
              </a:lnSpc>
              <a:buFont typeface="Arial"/>
              <a:buChar char="•"/>
            </a:pPr>
            <a:r>
              <a:rPr lang="en-US" sz="2599">
                <a:solidFill>
                  <a:srgbClr val="FFFFFF"/>
                </a:solidFill>
                <a:latin typeface="Poppins"/>
                <a:ea typeface="Poppins"/>
                <a:cs typeface="Poppins"/>
                <a:sym typeface="Poppins"/>
              </a:rPr>
              <a:t>Retains experienced talent</a:t>
            </a:r>
          </a:p>
          <a:p>
            <a:pPr marL="561339" lvl="1" indent="-280669" algn="l">
              <a:lnSpc>
                <a:spcPts val="3639"/>
              </a:lnSpc>
              <a:buFont typeface="Arial"/>
              <a:buChar char="•"/>
            </a:pPr>
            <a:r>
              <a:rPr lang="en-US" sz="2599">
                <a:solidFill>
                  <a:srgbClr val="FFFFFF"/>
                </a:solidFill>
                <a:latin typeface="Poppins"/>
                <a:ea typeface="Poppins"/>
                <a:cs typeface="Poppins"/>
                <a:sym typeface="Poppins"/>
              </a:rPr>
              <a:t>Reduces claim duration &amp; drama</a:t>
            </a:r>
          </a:p>
          <a:p>
            <a:pPr marL="561339" lvl="1" indent="-280669" algn="l">
              <a:lnSpc>
                <a:spcPts val="3639"/>
              </a:lnSpc>
              <a:buFont typeface="Arial"/>
              <a:buChar char="•"/>
            </a:pPr>
            <a:r>
              <a:rPr lang="en-US" sz="2599">
                <a:solidFill>
                  <a:srgbClr val="FFFFFF"/>
                </a:solidFill>
                <a:latin typeface="Poppins"/>
                <a:ea typeface="Poppins"/>
                <a:cs typeface="Poppins"/>
                <a:sym typeface="Poppins"/>
              </a:rPr>
              <a:t>Strengthens culture: Caring is smart business</a:t>
            </a:r>
          </a:p>
        </p:txBody>
      </p:sp>
      <p:sp>
        <p:nvSpPr>
          <p:cNvPr id="16" name="TextBox 16"/>
          <p:cNvSpPr txBox="1"/>
          <p:nvPr/>
        </p:nvSpPr>
        <p:spPr>
          <a:xfrm>
            <a:off x="10655018" y="1495407"/>
            <a:ext cx="7557152" cy="605117"/>
          </a:xfrm>
          <a:prstGeom prst="rect">
            <a:avLst/>
          </a:prstGeom>
        </p:spPr>
        <p:txBody>
          <a:bodyPr lIns="0" tIns="0" rIns="0" bIns="0" rtlCol="0" anchor="t">
            <a:spAutoFit/>
          </a:bodyPr>
          <a:lstStyle/>
          <a:p>
            <a:pPr algn="l">
              <a:lnSpc>
                <a:spcPts val="4972"/>
              </a:lnSpc>
            </a:pPr>
            <a:r>
              <a:rPr lang="en-US" sz="3551">
                <a:solidFill>
                  <a:srgbClr val="FFFFFF"/>
                </a:solidFill>
                <a:latin typeface="League Spartan"/>
                <a:ea typeface="League Spartan"/>
                <a:cs typeface="League Spartan"/>
                <a:sym typeface="League Spartan"/>
              </a:rPr>
              <a:t>FOR DISTRICTS:</a:t>
            </a:r>
          </a:p>
        </p:txBody>
      </p:sp>
      <p:sp>
        <p:nvSpPr>
          <p:cNvPr id="17" name="TextBox 17"/>
          <p:cNvSpPr txBox="1"/>
          <p:nvPr/>
        </p:nvSpPr>
        <p:spPr>
          <a:xfrm>
            <a:off x="10730848" y="5416599"/>
            <a:ext cx="7557152" cy="605117"/>
          </a:xfrm>
          <a:prstGeom prst="rect">
            <a:avLst/>
          </a:prstGeom>
        </p:spPr>
        <p:txBody>
          <a:bodyPr lIns="0" tIns="0" rIns="0" bIns="0" rtlCol="0" anchor="t">
            <a:spAutoFit/>
          </a:bodyPr>
          <a:lstStyle/>
          <a:p>
            <a:pPr algn="l">
              <a:lnSpc>
                <a:spcPts val="4972"/>
              </a:lnSpc>
            </a:pPr>
            <a:r>
              <a:rPr lang="en-US" sz="3551">
                <a:solidFill>
                  <a:srgbClr val="FFFFFF"/>
                </a:solidFill>
                <a:latin typeface="League Spartan"/>
                <a:ea typeface="League Spartan"/>
                <a:cs typeface="League Spartan"/>
                <a:sym typeface="League Spartan"/>
              </a:rPr>
              <a:t>FOR EMPLOYEES:</a:t>
            </a:r>
          </a:p>
        </p:txBody>
      </p:sp>
      <p:sp>
        <p:nvSpPr>
          <p:cNvPr id="18" name="TextBox 18"/>
          <p:cNvSpPr txBox="1"/>
          <p:nvPr/>
        </p:nvSpPr>
        <p:spPr>
          <a:xfrm>
            <a:off x="10730848" y="6199664"/>
            <a:ext cx="5450074" cy="2743835"/>
          </a:xfrm>
          <a:prstGeom prst="rect">
            <a:avLst/>
          </a:prstGeom>
        </p:spPr>
        <p:txBody>
          <a:bodyPr lIns="0" tIns="0" rIns="0" bIns="0" rtlCol="0" anchor="t">
            <a:spAutoFit/>
          </a:bodyPr>
          <a:lstStyle/>
          <a:p>
            <a:pPr marL="561339" lvl="1" indent="-280669" algn="l">
              <a:lnSpc>
                <a:spcPts val="3639"/>
              </a:lnSpc>
              <a:buFont typeface="Arial"/>
              <a:buChar char="•"/>
            </a:pPr>
            <a:r>
              <a:rPr lang="en-US" sz="2599">
                <a:solidFill>
                  <a:srgbClr val="FFFFFF"/>
                </a:solidFill>
                <a:latin typeface="Poppins"/>
                <a:ea typeface="Poppins"/>
                <a:cs typeface="Poppins"/>
                <a:sym typeface="Poppins"/>
              </a:rPr>
              <a:t>Stays connected to school community</a:t>
            </a:r>
          </a:p>
          <a:p>
            <a:pPr marL="561339" lvl="1" indent="-280669" algn="l">
              <a:lnSpc>
                <a:spcPts val="3639"/>
              </a:lnSpc>
              <a:buFont typeface="Arial"/>
              <a:buChar char="•"/>
            </a:pPr>
            <a:r>
              <a:rPr lang="en-US" sz="2599">
                <a:solidFill>
                  <a:srgbClr val="FFFFFF"/>
                </a:solidFill>
                <a:latin typeface="Poppins"/>
                <a:ea typeface="Poppins"/>
                <a:cs typeface="Poppins"/>
                <a:sym typeface="Poppins"/>
              </a:rPr>
              <a:t>Retains routine and purpose during recovery</a:t>
            </a:r>
          </a:p>
          <a:p>
            <a:pPr marL="561339" lvl="1" indent="-280669" algn="l">
              <a:lnSpc>
                <a:spcPts val="3639"/>
              </a:lnSpc>
              <a:buFont typeface="Arial"/>
              <a:buChar char="•"/>
            </a:pPr>
            <a:r>
              <a:rPr lang="en-US" sz="2599">
                <a:solidFill>
                  <a:srgbClr val="FFFFFF"/>
                </a:solidFill>
                <a:latin typeface="Poppins"/>
                <a:ea typeface="Poppins"/>
                <a:cs typeface="Poppins"/>
                <a:sym typeface="Poppins"/>
              </a:rPr>
              <a:t>Heals faster, both mentally and physically </a:t>
            </a:r>
          </a:p>
        </p:txBody>
      </p:sp>
      <p:grpSp>
        <p:nvGrpSpPr>
          <p:cNvPr id="19" name="Group 19"/>
          <p:cNvGrpSpPr/>
          <p:nvPr/>
        </p:nvGrpSpPr>
        <p:grpSpPr>
          <a:xfrm>
            <a:off x="1038225" y="8705684"/>
            <a:ext cx="2514600" cy="260350"/>
            <a:chOff x="0" y="0"/>
            <a:chExt cx="662281" cy="68570"/>
          </a:xfrm>
        </p:grpSpPr>
        <p:sp>
          <p:nvSpPr>
            <p:cNvPr id="20" name="Freeform 20"/>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21" name="TextBox 21"/>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1726528"/>
            <a:ext cx="7730844" cy="912915"/>
          </a:xfrm>
          <a:prstGeom prst="rect">
            <a:avLst/>
          </a:prstGeom>
        </p:spPr>
        <p:txBody>
          <a:bodyPr lIns="0" tIns="0" rIns="0" bIns="0" rtlCol="0" anchor="t">
            <a:spAutoFit/>
          </a:bodyPr>
          <a:lstStyle/>
          <a:p>
            <a:pPr algn="l">
              <a:lnSpc>
                <a:spcPts val="7431"/>
              </a:lnSpc>
            </a:pPr>
            <a:r>
              <a:rPr lang="en-US" sz="5308">
                <a:solidFill>
                  <a:srgbClr val="334059"/>
                </a:solidFill>
                <a:latin typeface="League Spartan"/>
                <a:ea typeface="League Spartan"/>
                <a:cs typeface="League Spartan"/>
                <a:sym typeface="League Spartan"/>
              </a:rPr>
              <a:t>MODIFIED WORK</a:t>
            </a:r>
          </a:p>
        </p:txBody>
      </p:sp>
      <p:sp>
        <p:nvSpPr>
          <p:cNvPr id="4" name="TextBox 4"/>
          <p:cNvSpPr txBox="1"/>
          <p:nvPr/>
        </p:nvSpPr>
        <p:spPr>
          <a:xfrm>
            <a:off x="1028700" y="914400"/>
            <a:ext cx="7998337"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BRIDGE TO RECOVERY</a:t>
            </a:r>
          </a:p>
        </p:txBody>
      </p:sp>
      <p:sp>
        <p:nvSpPr>
          <p:cNvPr id="5" name="TextBox 5"/>
          <p:cNvSpPr txBox="1"/>
          <p:nvPr/>
        </p:nvSpPr>
        <p:spPr>
          <a:xfrm>
            <a:off x="1208955" y="2779916"/>
            <a:ext cx="16230600" cy="6191861"/>
          </a:xfrm>
          <a:prstGeom prst="rect">
            <a:avLst/>
          </a:prstGeom>
        </p:spPr>
        <p:txBody>
          <a:bodyPr lIns="0" tIns="0" rIns="0" bIns="0" rtlCol="0" anchor="t">
            <a:spAutoFit/>
          </a:bodyPr>
          <a:lstStyle/>
          <a:p>
            <a:pPr algn="l">
              <a:lnSpc>
                <a:spcPts val="4096"/>
              </a:lnSpc>
            </a:pPr>
            <a:r>
              <a:rPr lang="en-US" sz="2925" b="1">
                <a:solidFill>
                  <a:srgbClr val="000000"/>
                </a:solidFill>
                <a:latin typeface="Poppins Bold"/>
                <a:ea typeface="Poppins Bold"/>
                <a:cs typeface="Poppins Bold"/>
                <a:sym typeface="Poppins Bold"/>
              </a:rPr>
              <a:t>Modified work</a:t>
            </a:r>
            <a:r>
              <a:rPr lang="en-US" sz="2925">
                <a:solidFill>
                  <a:srgbClr val="000000"/>
                </a:solidFill>
                <a:latin typeface="Poppins"/>
                <a:ea typeface="Poppins"/>
                <a:cs typeface="Poppins"/>
                <a:sym typeface="Poppins"/>
              </a:rPr>
              <a:t> is the heart of any successful RTW program.</a:t>
            </a:r>
          </a:p>
          <a:p>
            <a:pPr algn="l">
              <a:lnSpc>
                <a:spcPts val="4096"/>
              </a:lnSpc>
            </a:pPr>
            <a:endParaRPr lang="en-US" sz="2925">
              <a:solidFill>
                <a:srgbClr val="000000"/>
              </a:solidFill>
              <a:latin typeface="Poppins"/>
              <a:ea typeface="Poppins"/>
              <a:cs typeface="Poppins"/>
              <a:sym typeface="Poppins"/>
            </a:endParaRPr>
          </a:p>
          <a:p>
            <a:pPr algn="l">
              <a:lnSpc>
                <a:spcPts val="4096"/>
              </a:lnSpc>
            </a:pPr>
            <a:r>
              <a:rPr lang="en-US" sz="2925">
                <a:solidFill>
                  <a:srgbClr val="000000"/>
                </a:solidFill>
                <a:latin typeface="Poppins"/>
                <a:ea typeface="Poppins"/>
                <a:cs typeface="Poppins"/>
                <a:sym typeface="Poppins"/>
              </a:rPr>
              <a:t>Supporting employees in modified or transitional roles helps schools save on workers’ compensation costs and retain valuable staff. </a:t>
            </a:r>
          </a:p>
          <a:p>
            <a:pPr algn="l">
              <a:lnSpc>
                <a:spcPts val="4096"/>
              </a:lnSpc>
            </a:pPr>
            <a:endParaRPr lang="en-US" sz="2925">
              <a:solidFill>
                <a:srgbClr val="000000"/>
              </a:solidFill>
              <a:latin typeface="Poppins"/>
              <a:ea typeface="Poppins"/>
              <a:cs typeface="Poppins"/>
              <a:sym typeface="Poppins"/>
            </a:endParaRPr>
          </a:p>
          <a:p>
            <a:pPr algn="l">
              <a:lnSpc>
                <a:spcPts val="4096"/>
              </a:lnSpc>
            </a:pPr>
            <a:r>
              <a:rPr lang="en-US" sz="2925">
                <a:solidFill>
                  <a:srgbClr val="000000"/>
                </a:solidFill>
                <a:latin typeface="Poppins"/>
                <a:ea typeface="Poppins"/>
                <a:cs typeface="Poppins"/>
                <a:sym typeface="Poppins"/>
              </a:rPr>
              <a:t>Modified work is:</a:t>
            </a:r>
          </a:p>
          <a:p>
            <a:pPr marL="631713" lvl="1" indent="-315857" algn="l">
              <a:lnSpc>
                <a:spcPts val="4096"/>
              </a:lnSpc>
              <a:buFont typeface="Arial"/>
              <a:buChar char="•"/>
            </a:pPr>
            <a:r>
              <a:rPr lang="en-US" sz="2925">
                <a:solidFill>
                  <a:srgbClr val="000000"/>
                </a:solidFill>
                <a:latin typeface="Poppins"/>
                <a:ea typeface="Poppins"/>
                <a:cs typeface="Poppins"/>
                <a:sym typeface="Poppins"/>
              </a:rPr>
              <a:t>Guided by doctors</a:t>
            </a:r>
          </a:p>
          <a:p>
            <a:pPr marL="631713" lvl="1" indent="-315857" algn="l">
              <a:lnSpc>
                <a:spcPts val="4096"/>
              </a:lnSpc>
              <a:buFont typeface="Arial"/>
              <a:buChar char="•"/>
            </a:pPr>
            <a:r>
              <a:rPr lang="en-US" sz="2925">
                <a:solidFill>
                  <a:srgbClr val="000000"/>
                </a:solidFill>
                <a:latin typeface="Poppins"/>
                <a:ea typeface="Poppins"/>
                <a:cs typeface="Poppins"/>
                <a:sym typeface="Poppins"/>
              </a:rPr>
              <a:t>Supported by the schools</a:t>
            </a:r>
          </a:p>
          <a:p>
            <a:pPr marL="631713" lvl="1" indent="-315857" algn="l">
              <a:lnSpc>
                <a:spcPts val="4096"/>
              </a:lnSpc>
              <a:buFont typeface="Arial"/>
              <a:buChar char="•"/>
            </a:pPr>
            <a:r>
              <a:rPr lang="en-US" sz="2925">
                <a:solidFill>
                  <a:srgbClr val="000000"/>
                </a:solidFill>
                <a:latin typeface="Poppins"/>
                <a:ea typeface="Poppins"/>
                <a:cs typeface="Poppins"/>
                <a:sym typeface="Poppins"/>
              </a:rPr>
              <a:t>Made possible by creativity and collaboration</a:t>
            </a:r>
          </a:p>
          <a:p>
            <a:pPr algn="l">
              <a:lnSpc>
                <a:spcPts val="4096"/>
              </a:lnSpc>
            </a:pPr>
            <a:endParaRPr lang="en-US" sz="2925">
              <a:solidFill>
                <a:srgbClr val="000000"/>
              </a:solidFill>
              <a:latin typeface="Poppins"/>
              <a:ea typeface="Poppins"/>
              <a:cs typeface="Poppins"/>
              <a:sym typeface="Poppins"/>
            </a:endParaRPr>
          </a:p>
          <a:p>
            <a:pPr algn="l">
              <a:lnSpc>
                <a:spcPts val="4096"/>
              </a:lnSpc>
            </a:pPr>
            <a:r>
              <a:rPr lang="en-US" sz="2925">
                <a:solidFill>
                  <a:srgbClr val="000000"/>
                </a:solidFill>
                <a:latin typeface="Poppins"/>
                <a:ea typeface="Poppins"/>
                <a:cs typeface="Poppins"/>
                <a:sym typeface="Poppins"/>
              </a:rPr>
              <a:t>It’s a ramp — not a catapult. No one’s getting launched back into full-duty unprepared.</a:t>
            </a:r>
          </a:p>
          <a:p>
            <a:pPr algn="l">
              <a:lnSpc>
                <a:spcPts val="4236"/>
              </a:lnSpc>
              <a:spcBef>
                <a:spcPct val="0"/>
              </a:spcBef>
            </a:pPr>
            <a:endParaRPr lang="en-US" sz="2925">
              <a:solidFill>
                <a:srgbClr val="000000"/>
              </a:solidFill>
              <a:latin typeface="Poppins"/>
              <a:ea typeface="Poppins"/>
              <a:cs typeface="Poppins"/>
              <a:sym typeface="Poppins"/>
            </a:endParaRPr>
          </a:p>
        </p:txBody>
      </p:sp>
      <p:grpSp>
        <p:nvGrpSpPr>
          <p:cNvPr id="6" name="Group 6"/>
          <p:cNvGrpSpPr/>
          <p:nvPr/>
        </p:nvGrpSpPr>
        <p:grpSpPr>
          <a:xfrm>
            <a:off x="1038225" y="8705684"/>
            <a:ext cx="2514600" cy="260350"/>
            <a:chOff x="0" y="0"/>
            <a:chExt cx="662281" cy="68570"/>
          </a:xfrm>
        </p:grpSpPr>
        <p:sp>
          <p:nvSpPr>
            <p:cNvPr id="7" name="Freeform 7"/>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8" name="TextBox 8"/>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29830" y="4768212"/>
            <a:ext cx="4827222" cy="2891631"/>
            <a:chOff x="0" y="0"/>
            <a:chExt cx="6436295" cy="3855508"/>
          </a:xfrm>
        </p:grpSpPr>
        <p:grpSp>
          <p:nvGrpSpPr>
            <p:cNvPr id="4" name="Group 4"/>
            <p:cNvGrpSpPr/>
            <p:nvPr/>
          </p:nvGrpSpPr>
          <p:grpSpPr>
            <a:xfrm>
              <a:off x="0" y="0"/>
              <a:ext cx="6436295" cy="3855508"/>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TRANSITIONAL</a:t>
              </a:r>
            </a:p>
          </p:txBody>
        </p:sp>
      </p:grpSp>
      <p:grpSp>
        <p:nvGrpSpPr>
          <p:cNvPr id="8" name="Group 8"/>
          <p:cNvGrpSpPr/>
          <p:nvPr/>
        </p:nvGrpSpPr>
        <p:grpSpPr>
          <a:xfrm>
            <a:off x="6730319" y="4768212"/>
            <a:ext cx="4827363" cy="2891631"/>
            <a:chOff x="0" y="0"/>
            <a:chExt cx="6436484" cy="3855508"/>
          </a:xfrm>
        </p:grpSpPr>
        <p:grpSp>
          <p:nvGrpSpPr>
            <p:cNvPr id="9" name="Group 9"/>
            <p:cNvGrpSpPr/>
            <p:nvPr/>
          </p:nvGrpSpPr>
          <p:grpSpPr>
            <a:xfrm>
              <a:off x="188" y="0"/>
              <a:ext cx="6436295" cy="3855508"/>
              <a:chOff x="0" y="0"/>
              <a:chExt cx="1271367" cy="761582"/>
            </a:xfrm>
          </p:grpSpPr>
          <p:sp>
            <p:nvSpPr>
              <p:cNvPr id="10" name="Freeform 10"/>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11" name="TextBox 11"/>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TextBox 12"/>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TEMPORARY</a:t>
              </a:r>
            </a:p>
          </p:txBody>
        </p:sp>
      </p:grpSp>
      <p:grpSp>
        <p:nvGrpSpPr>
          <p:cNvPr id="13" name="Group 13"/>
          <p:cNvGrpSpPr/>
          <p:nvPr/>
        </p:nvGrpSpPr>
        <p:grpSpPr>
          <a:xfrm>
            <a:off x="12330948" y="4768212"/>
            <a:ext cx="4827222" cy="2891631"/>
            <a:chOff x="0" y="0"/>
            <a:chExt cx="6436295" cy="3855508"/>
          </a:xfrm>
        </p:grpSpPr>
        <p:grpSp>
          <p:nvGrpSpPr>
            <p:cNvPr id="14" name="Group 14"/>
            <p:cNvGrpSpPr/>
            <p:nvPr/>
          </p:nvGrpSpPr>
          <p:grpSpPr>
            <a:xfrm>
              <a:off x="0" y="0"/>
              <a:ext cx="6436295" cy="3855508"/>
              <a:chOff x="0" y="0"/>
              <a:chExt cx="1271367" cy="761582"/>
            </a:xfrm>
          </p:grpSpPr>
          <p:sp>
            <p:nvSpPr>
              <p:cNvPr id="15" name="Freeform 1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16" name="TextBox 16"/>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TextBox 17"/>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TAILORED</a:t>
              </a:r>
            </a:p>
          </p:txBody>
        </p:sp>
      </p:grpSp>
      <p:sp>
        <p:nvSpPr>
          <p:cNvPr id="18" name="TextBox 18"/>
          <p:cNvSpPr txBox="1"/>
          <p:nvPr/>
        </p:nvSpPr>
        <p:spPr>
          <a:xfrm>
            <a:off x="1215558" y="3502733"/>
            <a:ext cx="15856884" cy="618491"/>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Poppins"/>
                <a:ea typeface="Poppins"/>
                <a:cs typeface="Poppins"/>
                <a:sym typeface="Poppins"/>
              </a:rPr>
              <a:t>Transform your current program to encompass the three key T’s:</a:t>
            </a:r>
          </a:p>
        </p:txBody>
      </p:sp>
      <p:grpSp>
        <p:nvGrpSpPr>
          <p:cNvPr id="19" name="Group 19"/>
          <p:cNvGrpSpPr/>
          <p:nvPr/>
        </p:nvGrpSpPr>
        <p:grpSpPr>
          <a:xfrm>
            <a:off x="1028700" y="877813"/>
            <a:ext cx="7998337" cy="1610743"/>
            <a:chOff x="0" y="0"/>
            <a:chExt cx="10664450" cy="2147658"/>
          </a:xfrm>
        </p:grpSpPr>
        <p:sp>
          <p:nvSpPr>
            <p:cNvPr id="20" name="TextBox 20"/>
            <p:cNvSpPr txBox="1"/>
            <p:nvPr/>
          </p:nvSpPr>
          <p:spPr>
            <a:xfrm>
              <a:off x="0" y="965362"/>
              <a:ext cx="10307792" cy="1182296"/>
            </a:xfrm>
            <a:prstGeom prst="rect">
              <a:avLst/>
            </a:prstGeom>
          </p:spPr>
          <p:txBody>
            <a:bodyPr lIns="0" tIns="0" rIns="0" bIns="0" rtlCol="0" anchor="t">
              <a:spAutoFit/>
            </a:bodyPr>
            <a:lstStyle/>
            <a:p>
              <a:pPr algn="l">
                <a:lnSpc>
                  <a:spcPts val="7431"/>
                </a:lnSpc>
              </a:pPr>
              <a:r>
                <a:rPr lang="en-US" sz="5308">
                  <a:solidFill>
                    <a:srgbClr val="334059"/>
                  </a:solidFill>
                  <a:latin typeface="League Spartan"/>
                  <a:ea typeface="League Spartan"/>
                  <a:cs typeface="League Spartan"/>
                  <a:sym typeface="League Spartan"/>
                </a:rPr>
                <a:t>MODIFIED WORK</a:t>
              </a:r>
            </a:p>
          </p:txBody>
        </p:sp>
        <p:sp>
          <p:nvSpPr>
            <p:cNvPr id="21" name="TextBox 21"/>
            <p:cNvSpPr txBox="1"/>
            <p:nvPr/>
          </p:nvSpPr>
          <p:spPr>
            <a:xfrm>
              <a:off x="0" y="-114300"/>
              <a:ext cx="10664450" cy="1159037"/>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BRIDGE TO RECOVERY</a:t>
              </a:r>
            </a:p>
          </p:txBody>
        </p:sp>
      </p:grpSp>
      <p:grpSp>
        <p:nvGrpSpPr>
          <p:cNvPr id="22" name="Group 22"/>
          <p:cNvGrpSpPr/>
          <p:nvPr/>
        </p:nvGrpSpPr>
        <p:grpSpPr>
          <a:xfrm>
            <a:off x="1038225" y="8705684"/>
            <a:ext cx="2514600" cy="260350"/>
            <a:chOff x="0" y="0"/>
            <a:chExt cx="662281" cy="68570"/>
          </a:xfrm>
        </p:grpSpPr>
        <p:sp>
          <p:nvSpPr>
            <p:cNvPr id="23" name="Freeform 23"/>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24" name="TextBox 24"/>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5606759" y="2087703"/>
            <a:ext cx="6593755" cy="8199297"/>
          </a:xfrm>
          <a:custGeom>
            <a:avLst/>
            <a:gdLst/>
            <a:ahLst/>
            <a:cxnLst/>
            <a:rect l="l" t="t" r="r" b="b"/>
            <a:pathLst>
              <a:path w="6593755" h="8199297">
                <a:moveTo>
                  <a:pt x="0" y="0"/>
                </a:moveTo>
                <a:lnTo>
                  <a:pt x="6593755" y="0"/>
                </a:lnTo>
                <a:lnTo>
                  <a:pt x="6593755" y="8199297"/>
                </a:lnTo>
                <a:lnTo>
                  <a:pt x="0" y="8199297"/>
                </a:lnTo>
                <a:lnTo>
                  <a:pt x="0" y="0"/>
                </a:lnTo>
                <a:close/>
              </a:path>
            </a:pathLst>
          </a:custGeom>
          <a:blipFill>
            <a:blip r:embed="rId3"/>
            <a:stretch>
              <a:fillRect/>
            </a:stretch>
          </a:blipFill>
        </p:spPr>
      </p:sp>
      <p:sp>
        <p:nvSpPr>
          <p:cNvPr id="4" name="TextBox 4"/>
          <p:cNvSpPr txBox="1"/>
          <p:nvPr/>
        </p:nvSpPr>
        <p:spPr>
          <a:xfrm>
            <a:off x="1028700" y="530976"/>
            <a:ext cx="12668536"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TASK ASSIGNMENT &amp; MONITORING</a:t>
            </a:r>
          </a:p>
        </p:txBody>
      </p:sp>
      <p:sp>
        <p:nvSpPr>
          <p:cNvPr id="5" name="TextBox 5"/>
          <p:cNvSpPr txBox="1"/>
          <p:nvPr/>
        </p:nvSpPr>
        <p:spPr>
          <a:xfrm>
            <a:off x="1028700" y="1545114"/>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CHECKLIST</a:t>
            </a:r>
          </a:p>
        </p:txBody>
      </p:sp>
      <p:grpSp>
        <p:nvGrpSpPr>
          <p:cNvPr id="6" name="Group 6"/>
          <p:cNvGrpSpPr/>
          <p:nvPr/>
        </p:nvGrpSpPr>
        <p:grpSpPr>
          <a:xfrm>
            <a:off x="1038225" y="8705684"/>
            <a:ext cx="2514600" cy="260350"/>
            <a:chOff x="0" y="0"/>
            <a:chExt cx="662281" cy="68570"/>
          </a:xfrm>
        </p:grpSpPr>
        <p:sp>
          <p:nvSpPr>
            <p:cNvPr id="7" name="Freeform 7"/>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8" name="TextBox 8"/>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2987064"/>
            <a:ext cx="18288000" cy="509246"/>
          </a:xfrm>
          <a:prstGeom prst="rect">
            <a:avLst/>
          </a:prstGeom>
        </p:spPr>
        <p:txBody>
          <a:bodyPr lIns="0" tIns="0" rIns="0" bIns="0" rtlCol="0" anchor="t">
            <a:spAutoFit/>
          </a:bodyPr>
          <a:lstStyle/>
          <a:p>
            <a:pPr algn="ctr">
              <a:lnSpc>
                <a:spcPts val="3956"/>
              </a:lnSpc>
              <a:spcBef>
                <a:spcPct val="0"/>
              </a:spcBef>
            </a:pPr>
            <a:r>
              <a:rPr lang="en-US" sz="2825">
                <a:solidFill>
                  <a:srgbClr val="000000"/>
                </a:solidFill>
                <a:latin typeface="Poppins"/>
                <a:ea typeface="Poppins"/>
                <a:cs typeface="Poppins"/>
                <a:sym typeface="Poppins"/>
              </a:rPr>
              <a:t>Guided by doctors, supported by supervisors and made possible by creativity and collaboration.</a:t>
            </a:r>
          </a:p>
        </p:txBody>
      </p:sp>
      <p:sp>
        <p:nvSpPr>
          <p:cNvPr id="4" name="TextBox 4"/>
          <p:cNvSpPr txBox="1"/>
          <p:nvPr/>
        </p:nvSpPr>
        <p:spPr>
          <a:xfrm>
            <a:off x="1140041" y="1726528"/>
            <a:ext cx="7730844" cy="912915"/>
          </a:xfrm>
          <a:prstGeom prst="rect">
            <a:avLst/>
          </a:prstGeom>
        </p:spPr>
        <p:txBody>
          <a:bodyPr lIns="0" tIns="0" rIns="0" bIns="0" rtlCol="0" anchor="t">
            <a:spAutoFit/>
          </a:bodyPr>
          <a:lstStyle/>
          <a:p>
            <a:pPr algn="l">
              <a:lnSpc>
                <a:spcPts val="7431"/>
              </a:lnSpc>
            </a:pPr>
            <a:r>
              <a:rPr lang="en-US" sz="5308">
                <a:solidFill>
                  <a:srgbClr val="334059"/>
                </a:solidFill>
                <a:latin typeface="League Spartan"/>
                <a:ea typeface="League Spartan"/>
                <a:cs typeface="League Spartan"/>
                <a:sym typeface="League Spartan"/>
              </a:rPr>
              <a:t>ASSIGNMENTS</a:t>
            </a:r>
          </a:p>
        </p:txBody>
      </p:sp>
      <p:sp>
        <p:nvSpPr>
          <p:cNvPr id="5" name="TextBox 5"/>
          <p:cNvSpPr txBox="1"/>
          <p:nvPr/>
        </p:nvSpPr>
        <p:spPr>
          <a:xfrm>
            <a:off x="1140041" y="914400"/>
            <a:ext cx="7998337"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TRANSITIONAL WORK</a:t>
            </a:r>
          </a:p>
        </p:txBody>
      </p:sp>
      <p:grpSp>
        <p:nvGrpSpPr>
          <p:cNvPr id="6" name="Group 6"/>
          <p:cNvGrpSpPr/>
          <p:nvPr/>
        </p:nvGrpSpPr>
        <p:grpSpPr>
          <a:xfrm>
            <a:off x="1972757" y="3921354"/>
            <a:ext cx="6332905" cy="6079575"/>
            <a:chOff x="0" y="0"/>
            <a:chExt cx="1271367" cy="1220509"/>
          </a:xfrm>
        </p:grpSpPr>
        <p:sp>
          <p:nvSpPr>
            <p:cNvPr id="7" name="Freeform 7"/>
            <p:cNvSpPr/>
            <p:nvPr/>
          </p:nvSpPr>
          <p:spPr>
            <a:xfrm>
              <a:off x="0" y="0"/>
              <a:ext cx="1271367" cy="1220510"/>
            </a:xfrm>
            <a:custGeom>
              <a:avLst/>
              <a:gdLst/>
              <a:ahLst/>
              <a:cxnLst/>
              <a:rect l="l" t="t" r="r" b="b"/>
              <a:pathLst>
                <a:path w="1271367" h="1220510">
                  <a:moveTo>
                    <a:pt x="62347" y="0"/>
                  </a:moveTo>
                  <a:lnTo>
                    <a:pt x="1209020" y="0"/>
                  </a:lnTo>
                  <a:cubicBezTo>
                    <a:pt x="1225555" y="0"/>
                    <a:pt x="1241414" y="6569"/>
                    <a:pt x="1253106" y="18261"/>
                  </a:cubicBezTo>
                  <a:cubicBezTo>
                    <a:pt x="1264798" y="29953"/>
                    <a:pt x="1271367" y="45812"/>
                    <a:pt x="1271367" y="62347"/>
                  </a:cubicBezTo>
                  <a:lnTo>
                    <a:pt x="1271367" y="1158162"/>
                  </a:lnTo>
                  <a:cubicBezTo>
                    <a:pt x="1271367" y="1174698"/>
                    <a:pt x="1264798" y="1190556"/>
                    <a:pt x="1253106" y="1202249"/>
                  </a:cubicBezTo>
                  <a:cubicBezTo>
                    <a:pt x="1241414" y="1213941"/>
                    <a:pt x="1225555" y="1220510"/>
                    <a:pt x="1209020" y="1220510"/>
                  </a:cubicBezTo>
                  <a:lnTo>
                    <a:pt x="62347" y="1220510"/>
                  </a:lnTo>
                  <a:cubicBezTo>
                    <a:pt x="27914" y="1220510"/>
                    <a:pt x="0" y="1192596"/>
                    <a:pt x="0" y="1158162"/>
                  </a:cubicBezTo>
                  <a:lnTo>
                    <a:pt x="0" y="62347"/>
                  </a:lnTo>
                  <a:cubicBezTo>
                    <a:pt x="0" y="45812"/>
                    <a:pt x="6569" y="29953"/>
                    <a:pt x="18261" y="18261"/>
                  </a:cubicBezTo>
                  <a:cubicBezTo>
                    <a:pt x="29953" y="6569"/>
                    <a:pt x="45812" y="0"/>
                    <a:pt x="62347" y="0"/>
                  </a:cubicBezTo>
                  <a:close/>
                </a:path>
              </a:pathLst>
            </a:custGeom>
            <a:solidFill>
              <a:srgbClr val="334059"/>
            </a:solidFill>
            <a:ln w="38100" cap="rnd">
              <a:solidFill>
                <a:srgbClr val="FFDC68"/>
              </a:solidFill>
              <a:prstDash val="solid"/>
              <a:round/>
            </a:ln>
          </p:spPr>
        </p:sp>
        <p:sp>
          <p:nvSpPr>
            <p:cNvPr id="8" name="TextBox 8"/>
            <p:cNvSpPr txBox="1"/>
            <p:nvPr/>
          </p:nvSpPr>
          <p:spPr>
            <a:xfrm>
              <a:off x="0" y="-47625"/>
              <a:ext cx="1271367" cy="1268134"/>
            </a:xfrm>
            <a:prstGeom prst="rect">
              <a:avLst/>
            </a:prstGeom>
          </p:spPr>
          <p:txBody>
            <a:bodyPr lIns="66645" tIns="66645" rIns="66645" bIns="66645" rtlCol="0" anchor="ctr"/>
            <a:lstStyle/>
            <a:p>
              <a:pPr algn="ctr">
                <a:lnSpc>
                  <a:spcPts val="2659"/>
                </a:lnSpc>
              </a:pPr>
              <a:endParaRPr/>
            </a:p>
          </p:txBody>
        </p:sp>
      </p:grpSp>
      <p:sp>
        <p:nvSpPr>
          <p:cNvPr id="9" name="TextBox 9"/>
          <p:cNvSpPr txBox="1"/>
          <p:nvPr/>
        </p:nvSpPr>
        <p:spPr>
          <a:xfrm>
            <a:off x="2311160" y="4471670"/>
            <a:ext cx="5560055" cy="4404996"/>
          </a:xfrm>
          <a:prstGeom prst="rect">
            <a:avLst/>
          </a:prstGeom>
        </p:spPr>
        <p:txBody>
          <a:bodyPr lIns="0" tIns="0" rIns="0" bIns="0" rtlCol="0" anchor="t">
            <a:spAutoFit/>
          </a:bodyPr>
          <a:lstStyle/>
          <a:p>
            <a:pPr algn="l">
              <a:lnSpc>
                <a:spcPts val="4809"/>
              </a:lnSpc>
            </a:pPr>
            <a:r>
              <a:rPr lang="en-US" sz="3699">
                <a:solidFill>
                  <a:srgbClr val="FFFFFF"/>
                </a:solidFill>
                <a:latin typeface="League Spartan"/>
                <a:ea typeface="League Spartan"/>
                <a:cs typeface="League Spartan"/>
                <a:sym typeface="League Spartan"/>
              </a:rPr>
              <a:t>ASSIGNMENTS:</a:t>
            </a:r>
          </a:p>
          <a:p>
            <a:pPr algn="l">
              <a:lnSpc>
                <a:spcPts val="1549"/>
              </a:lnSpc>
            </a:pPr>
            <a:endParaRPr lang="en-US" sz="3699">
              <a:solidFill>
                <a:srgbClr val="FFFFFF"/>
              </a:solidFill>
              <a:latin typeface="League Spartan"/>
              <a:ea typeface="League Spartan"/>
              <a:cs typeface="League Spartan"/>
              <a:sym typeface="League Spartan"/>
            </a:endParaRPr>
          </a:p>
          <a:p>
            <a:pPr marL="669283" lvl="1" indent="-334641" algn="l">
              <a:lnSpc>
                <a:spcPts val="4029"/>
              </a:lnSpc>
              <a:buFont typeface="Arial"/>
              <a:buChar char="•"/>
            </a:pPr>
            <a:r>
              <a:rPr lang="en-US" sz="3099">
                <a:solidFill>
                  <a:srgbClr val="FFFFFF"/>
                </a:solidFill>
                <a:latin typeface="Poppins"/>
                <a:ea typeface="Poppins"/>
                <a:cs typeface="Poppins"/>
                <a:sym typeface="Poppins"/>
              </a:rPr>
              <a:t>Fit their restrictions</a:t>
            </a:r>
          </a:p>
          <a:p>
            <a:pPr algn="l">
              <a:lnSpc>
                <a:spcPts val="1549"/>
              </a:lnSpc>
            </a:pPr>
            <a:endParaRPr lang="en-US" sz="3099">
              <a:solidFill>
                <a:srgbClr val="FFFFFF"/>
              </a:solidFill>
              <a:latin typeface="Poppins"/>
              <a:ea typeface="Poppins"/>
              <a:cs typeface="Poppins"/>
              <a:sym typeface="Poppins"/>
            </a:endParaRPr>
          </a:p>
          <a:p>
            <a:pPr marL="669283" lvl="1" indent="-334641" algn="l">
              <a:lnSpc>
                <a:spcPts val="4029"/>
              </a:lnSpc>
              <a:buFont typeface="Arial"/>
              <a:buChar char="•"/>
            </a:pPr>
            <a:r>
              <a:rPr lang="en-US" sz="3099">
                <a:solidFill>
                  <a:srgbClr val="FFFFFF"/>
                </a:solidFill>
                <a:latin typeface="Poppins"/>
                <a:ea typeface="Poppins"/>
                <a:cs typeface="Poppins"/>
                <a:sym typeface="Poppins"/>
              </a:rPr>
              <a:t>Can be part- or full-time</a:t>
            </a:r>
          </a:p>
          <a:p>
            <a:pPr algn="l">
              <a:lnSpc>
                <a:spcPts val="1549"/>
              </a:lnSpc>
            </a:pPr>
            <a:endParaRPr lang="en-US" sz="3099">
              <a:solidFill>
                <a:srgbClr val="FFFFFF"/>
              </a:solidFill>
              <a:latin typeface="Poppins"/>
              <a:ea typeface="Poppins"/>
              <a:cs typeface="Poppins"/>
              <a:sym typeface="Poppins"/>
            </a:endParaRPr>
          </a:p>
          <a:p>
            <a:pPr marL="669283" lvl="1" indent="-334641" algn="l">
              <a:lnSpc>
                <a:spcPts val="4029"/>
              </a:lnSpc>
              <a:buFont typeface="Arial"/>
              <a:buChar char="•"/>
            </a:pPr>
            <a:r>
              <a:rPr lang="en-US" sz="3099">
                <a:solidFill>
                  <a:srgbClr val="FFFFFF"/>
                </a:solidFill>
                <a:latin typeface="Poppins"/>
                <a:ea typeface="Poppins"/>
                <a:cs typeface="Poppins"/>
                <a:sym typeface="Poppins"/>
              </a:rPr>
              <a:t>Might be in another department</a:t>
            </a:r>
          </a:p>
          <a:p>
            <a:pPr algn="l">
              <a:lnSpc>
                <a:spcPts val="1649"/>
              </a:lnSpc>
            </a:pPr>
            <a:endParaRPr lang="en-US" sz="3099">
              <a:solidFill>
                <a:srgbClr val="FFFFFF"/>
              </a:solidFill>
              <a:latin typeface="Poppins"/>
              <a:ea typeface="Poppins"/>
              <a:cs typeface="Poppins"/>
              <a:sym typeface="Poppins"/>
            </a:endParaRPr>
          </a:p>
          <a:p>
            <a:pPr marL="669283" lvl="1" indent="-334641" algn="l">
              <a:lnSpc>
                <a:spcPts val="4029"/>
              </a:lnSpc>
              <a:buFont typeface="Arial"/>
              <a:buChar char="•"/>
            </a:pPr>
            <a:r>
              <a:rPr lang="en-US" sz="3099">
                <a:solidFill>
                  <a:srgbClr val="FFFFFF"/>
                </a:solidFill>
                <a:latin typeface="Poppins"/>
                <a:ea typeface="Poppins"/>
                <a:cs typeface="Poppins"/>
                <a:sym typeface="Poppins"/>
              </a:rPr>
              <a:t>Only temporary and medically safe</a:t>
            </a:r>
          </a:p>
        </p:txBody>
      </p:sp>
      <p:grpSp>
        <p:nvGrpSpPr>
          <p:cNvPr id="10" name="Group 10"/>
          <p:cNvGrpSpPr/>
          <p:nvPr/>
        </p:nvGrpSpPr>
        <p:grpSpPr>
          <a:xfrm>
            <a:off x="9352969" y="3913145"/>
            <a:ext cx="6332905" cy="6079575"/>
            <a:chOff x="0" y="0"/>
            <a:chExt cx="1271367" cy="1220509"/>
          </a:xfrm>
        </p:grpSpPr>
        <p:sp>
          <p:nvSpPr>
            <p:cNvPr id="11" name="Freeform 11"/>
            <p:cNvSpPr/>
            <p:nvPr/>
          </p:nvSpPr>
          <p:spPr>
            <a:xfrm>
              <a:off x="0" y="0"/>
              <a:ext cx="1271367" cy="1220510"/>
            </a:xfrm>
            <a:custGeom>
              <a:avLst/>
              <a:gdLst/>
              <a:ahLst/>
              <a:cxnLst/>
              <a:rect l="l" t="t" r="r" b="b"/>
              <a:pathLst>
                <a:path w="1271367" h="1220510">
                  <a:moveTo>
                    <a:pt x="62347" y="0"/>
                  </a:moveTo>
                  <a:lnTo>
                    <a:pt x="1209020" y="0"/>
                  </a:lnTo>
                  <a:cubicBezTo>
                    <a:pt x="1225555" y="0"/>
                    <a:pt x="1241414" y="6569"/>
                    <a:pt x="1253106" y="18261"/>
                  </a:cubicBezTo>
                  <a:cubicBezTo>
                    <a:pt x="1264798" y="29953"/>
                    <a:pt x="1271367" y="45812"/>
                    <a:pt x="1271367" y="62347"/>
                  </a:cubicBezTo>
                  <a:lnTo>
                    <a:pt x="1271367" y="1158162"/>
                  </a:lnTo>
                  <a:cubicBezTo>
                    <a:pt x="1271367" y="1174698"/>
                    <a:pt x="1264798" y="1190556"/>
                    <a:pt x="1253106" y="1202249"/>
                  </a:cubicBezTo>
                  <a:cubicBezTo>
                    <a:pt x="1241414" y="1213941"/>
                    <a:pt x="1225555" y="1220510"/>
                    <a:pt x="1209020" y="1220510"/>
                  </a:cubicBezTo>
                  <a:lnTo>
                    <a:pt x="62347" y="1220510"/>
                  </a:lnTo>
                  <a:cubicBezTo>
                    <a:pt x="27914" y="1220510"/>
                    <a:pt x="0" y="1192596"/>
                    <a:pt x="0" y="1158162"/>
                  </a:cubicBezTo>
                  <a:lnTo>
                    <a:pt x="0" y="62347"/>
                  </a:lnTo>
                  <a:cubicBezTo>
                    <a:pt x="0" y="45812"/>
                    <a:pt x="6569" y="29953"/>
                    <a:pt x="18261" y="18261"/>
                  </a:cubicBezTo>
                  <a:cubicBezTo>
                    <a:pt x="29953" y="6569"/>
                    <a:pt x="45812" y="0"/>
                    <a:pt x="62347" y="0"/>
                  </a:cubicBezTo>
                  <a:close/>
                </a:path>
              </a:pathLst>
            </a:custGeom>
            <a:solidFill>
              <a:srgbClr val="FFFFFF"/>
            </a:solidFill>
            <a:ln w="38100" cap="rnd">
              <a:solidFill>
                <a:srgbClr val="334059"/>
              </a:solidFill>
              <a:prstDash val="solid"/>
              <a:round/>
            </a:ln>
          </p:spPr>
        </p:sp>
        <p:sp>
          <p:nvSpPr>
            <p:cNvPr id="12" name="TextBox 12"/>
            <p:cNvSpPr txBox="1"/>
            <p:nvPr/>
          </p:nvSpPr>
          <p:spPr>
            <a:xfrm>
              <a:off x="0" y="-47625"/>
              <a:ext cx="1271367" cy="1268134"/>
            </a:xfrm>
            <a:prstGeom prst="rect">
              <a:avLst/>
            </a:prstGeom>
          </p:spPr>
          <p:txBody>
            <a:bodyPr lIns="66645" tIns="66645" rIns="66645" bIns="66645" rtlCol="0" anchor="ctr"/>
            <a:lstStyle/>
            <a:p>
              <a:pPr algn="ctr">
                <a:lnSpc>
                  <a:spcPts val="2659"/>
                </a:lnSpc>
              </a:pPr>
              <a:endParaRPr/>
            </a:p>
          </p:txBody>
        </p:sp>
      </p:grpSp>
      <p:sp>
        <p:nvSpPr>
          <p:cNvPr id="13" name="TextBox 13"/>
          <p:cNvSpPr txBox="1"/>
          <p:nvPr/>
        </p:nvSpPr>
        <p:spPr>
          <a:xfrm>
            <a:off x="9739394" y="4479878"/>
            <a:ext cx="5560055" cy="4709796"/>
          </a:xfrm>
          <a:prstGeom prst="rect">
            <a:avLst/>
          </a:prstGeom>
        </p:spPr>
        <p:txBody>
          <a:bodyPr lIns="0" tIns="0" rIns="0" bIns="0" rtlCol="0" anchor="t">
            <a:spAutoFit/>
          </a:bodyPr>
          <a:lstStyle/>
          <a:p>
            <a:pPr algn="l">
              <a:lnSpc>
                <a:spcPts val="4809"/>
              </a:lnSpc>
            </a:pPr>
            <a:r>
              <a:rPr lang="en-US" sz="3699">
                <a:solidFill>
                  <a:srgbClr val="334059"/>
                </a:solidFill>
                <a:latin typeface="League Spartan"/>
                <a:ea typeface="League Spartan"/>
                <a:cs typeface="League Spartan"/>
                <a:sym typeface="League Spartan"/>
              </a:rPr>
              <a:t>ELIGIBILITY:</a:t>
            </a:r>
          </a:p>
          <a:p>
            <a:pPr algn="l">
              <a:lnSpc>
                <a:spcPts val="1549"/>
              </a:lnSpc>
            </a:pPr>
            <a:endParaRPr lang="en-US" sz="3699">
              <a:solidFill>
                <a:srgbClr val="334059"/>
              </a:solidFill>
              <a:latin typeface="League Spartan"/>
              <a:ea typeface="League Spartan"/>
              <a:cs typeface="League Spartan"/>
              <a:sym typeface="League Spartan"/>
            </a:endParaRPr>
          </a:p>
          <a:p>
            <a:pPr marL="669283" lvl="1" indent="-334641" algn="l">
              <a:lnSpc>
                <a:spcPts val="4029"/>
              </a:lnSpc>
              <a:buFont typeface="Arial"/>
              <a:buChar char="•"/>
            </a:pPr>
            <a:r>
              <a:rPr lang="en-US" sz="3099">
                <a:solidFill>
                  <a:srgbClr val="334059"/>
                </a:solidFill>
                <a:latin typeface="Poppins"/>
                <a:ea typeface="Poppins"/>
                <a:cs typeface="Poppins"/>
                <a:sym typeface="Poppins"/>
              </a:rPr>
              <a:t>After a work injury</a:t>
            </a:r>
          </a:p>
          <a:p>
            <a:pPr algn="l">
              <a:lnSpc>
                <a:spcPts val="1549"/>
              </a:lnSpc>
            </a:pPr>
            <a:endParaRPr lang="en-US" sz="3099">
              <a:solidFill>
                <a:srgbClr val="334059"/>
              </a:solidFill>
              <a:latin typeface="Poppins"/>
              <a:ea typeface="Poppins"/>
              <a:cs typeface="Poppins"/>
              <a:sym typeface="Poppins"/>
            </a:endParaRPr>
          </a:p>
          <a:p>
            <a:pPr marL="669283" lvl="1" indent="-334641" algn="l">
              <a:lnSpc>
                <a:spcPts val="4029"/>
              </a:lnSpc>
              <a:buFont typeface="Arial"/>
              <a:buChar char="•"/>
            </a:pPr>
            <a:r>
              <a:rPr lang="en-US" sz="3099">
                <a:solidFill>
                  <a:srgbClr val="334059"/>
                </a:solidFill>
                <a:latin typeface="Poppins"/>
                <a:ea typeface="Poppins"/>
                <a:cs typeface="Poppins"/>
                <a:sym typeface="Poppins"/>
              </a:rPr>
              <a:t>Not permanently disabled</a:t>
            </a:r>
          </a:p>
          <a:p>
            <a:pPr algn="l">
              <a:lnSpc>
                <a:spcPts val="1549"/>
              </a:lnSpc>
            </a:pPr>
            <a:endParaRPr lang="en-US" sz="3099">
              <a:solidFill>
                <a:srgbClr val="334059"/>
              </a:solidFill>
              <a:latin typeface="Poppins"/>
              <a:ea typeface="Poppins"/>
              <a:cs typeface="Poppins"/>
              <a:sym typeface="Poppins"/>
            </a:endParaRPr>
          </a:p>
          <a:p>
            <a:pPr marL="669283" lvl="1" indent="-334641" algn="l">
              <a:lnSpc>
                <a:spcPts val="4029"/>
              </a:lnSpc>
              <a:buFont typeface="Arial"/>
              <a:buChar char="•"/>
            </a:pPr>
            <a:r>
              <a:rPr lang="en-US" sz="3099">
                <a:solidFill>
                  <a:srgbClr val="334059"/>
                </a:solidFill>
                <a:latin typeface="Poppins"/>
                <a:ea typeface="Poppins"/>
                <a:cs typeface="Poppins"/>
                <a:sym typeface="Poppins"/>
              </a:rPr>
              <a:t>Have been cleared for light or modified duty by a district-approved physician</a:t>
            </a:r>
          </a:p>
        </p:txBody>
      </p:sp>
      <p:sp>
        <p:nvSpPr>
          <p:cNvPr id="14" name="Freeform 14"/>
          <p:cNvSpPr/>
          <p:nvPr/>
        </p:nvSpPr>
        <p:spPr>
          <a:xfrm>
            <a:off x="15334095" y="1054086"/>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261822" y="0"/>
            <a:ext cx="16026178" cy="10287000"/>
            <a:chOff x="0" y="0"/>
            <a:chExt cx="4220886" cy="2709333"/>
          </a:xfrm>
        </p:grpSpPr>
        <p:sp>
          <p:nvSpPr>
            <p:cNvPr id="4" name="Freeform 4"/>
            <p:cNvSpPr/>
            <p:nvPr/>
          </p:nvSpPr>
          <p:spPr>
            <a:xfrm>
              <a:off x="0" y="0"/>
              <a:ext cx="4220886" cy="2709333"/>
            </a:xfrm>
            <a:custGeom>
              <a:avLst/>
              <a:gdLst/>
              <a:ahLst/>
              <a:cxnLst/>
              <a:rect l="l" t="t" r="r" b="b"/>
              <a:pathLst>
                <a:path w="4220886" h="2709333">
                  <a:moveTo>
                    <a:pt x="0" y="0"/>
                  </a:moveTo>
                  <a:lnTo>
                    <a:pt x="4220886" y="0"/>
                  </a:lnTo>
                  <a:lnTo>
                    <a:pt x="4220886" y="2709333"/>
                  </a:lnTo>
                  <a:lnTo>
                    <a:pt x="0" y="2709333"/>
                  </a:lnTo>
                  <a:close/>
                </a:path>
              </a:pathLst>
            </a:custGeom>
            <a:solidFill>
              <a:srgbClr val="334059"/>
            </a:solidFill>
          </p:spPr>
        </p:sp>
        <p:sp>
          <p:nvSpPr>
            <p:cNvPr id="5" name="TextBox 5"/>
            <p:cNvSpPr txBox="1"/>
            <p:nvPr/>
          </p:nvSpPr>
          <p:spPr>
            <a:xfrm>
              <a:off x="0" y="-47625"/>
              <a:ext cx="4220886"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27689" y="2730468"/>
            <a:ext cx="1567765" cy="156776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68"/>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590780" y="2942238"/>
            <a:ext cx="12876593" cy="1058499"/>
          </a:xfrm>
          <a:prstGeom prst="rect">
            <a:avLst/>
          </a:prstGeom>
        </p:spPr>
        <p:txBody>
          <a:bodyPr lIns="0" tIns="0" rIns="0" bIns="0" rtlCol="0" anchor="t">
            <a:spAutoFit/>
          </a:bodyPr>
          <a:lstStyle/>
          <a:p>
            <a:pPr algn="l">
              <a:lnSpc>
                <a:spcPts val="4132"/>
              </a:lnSpc>
            </a:pPr>
            <a:r>
              <a:rPr lang="en-US" sz="2951" b="1">
                <a:solidFill>
                  <a:srgbClr val="FFDC68"/>
                </a:solidFill>
                <a:latin typeface="Poppins Bold"/>
                <a:ea typeface="Poppins Bold"/>
                <a:cs typeface="Poppins Bold"/>
                <a:sym typeface="Poppins Bold"/>
              </a:rPr>
              <a:t>Medical Evaluation</a:t>
            </a:r>
          </a:p>
          <a:p>
            <a:pPr marL="637296" lvl="1" indent="-318648" algn="l">
              <a:lnSpc>
                <a:spcPts val="4132"/>
              </a:lnSpc>
              <a:buFont typeface="Arial"/>
              <a:buChar char="•"/>
            </a:pPr>
            <a:r>
              <a:rPr lang="en-US" sz="2951">
                <a:solidFill>
                  <a:srgbClr val="FFFFFF"/>
                </a:solidFill>
                <a:latin typeface="Poppins"/>
                <a:ea typeface="Poppins"/>
                <a:cs typeface="Poppins"/>
                <a:sym typeface="Poppins"/>
              </a:rPr>
              <a:t>An approved physician outlines restrictions and timelines</a:t>
            </a:r>
          </a:p>
        </p:txBody>
      </p:sp>
      <p:sp>
        <p:nvSpPr>
          <p:cNvPr id="10" name="TextBox 10"/>
          <p:cNvSpPr txBox="1"/>
          <p:nvPr/>
        </p:nvSpPr>
        <p:spPr>
          <a:xfrm>
            <a:off x="3590780" y="4603137"/>
            <a:ext cx="13850745" cy="2106249"/>
          </a:xfrm>
          <a:prstGeom prst="rect">
            <a:avLst/>
          </a:prstGeom>
        </p:spPr>
        <p:txBody>
          <a:bodyPr lIns="0" tIns="0" rIns="0" bIns="0" rtlCol="0" anchor="t">
            <a:spAutoFit/>
          </a:bodyPr>
          <a:lstStyle/>
          <a:p>
            <a:pPr algn="l">
              <a:lnSpc>
                <a:spcPts val="4132"/>
              </a:lnSpc>
            </a:pPr>
            <a:r>
              <a:rPr lang="en-US" sz="2951" b="1">
                <a:solidFill>
                  <a:srgbClr val="FFDC68"/>
                </a:solidFill>
                <a:latin typeface="Poppins Bold"/>
                <a:ea typeface="Poppins Bold"/>
                <a:cs typeface="Poppins Bold"/>
                <a:sym typeface="Poppins Bold"/>
              </a:rPr>
              <a:t>Program Assessment</a:t>
            </a:r>
          </a:p>
          <a:p>
            <a:pPr marL="637296" lvl="1" indent="-318648" algn="l">
              <a:lnSpc>
                <a:spcPts val="4132"/>
              </a:lnSpc>
              <a:buFont typeface="Arial"/>
              <a:buChar char="•"/>
            </a:pPr>
            <a:r>
              <a:rPr lang="en-US" sz="2951">
                <a:solidFill>
                  <a:srgbClr val="FFFFFF"/>
                </a:solidFill>
                <a:latin typeface="Poppins"/>
                <a:ea typeface="Poppins"/>
                <a:cs typeface="Poppins"/>
                <a:sym typeface="Poppins"/>
              </a:rPr>
              <a:t>The Workers’ Compensation Coordinator determines:</a:t>
            </a:r>
          </a:p>
          <a:p>
            <a:pPr marL="1274593" lvl="2" indent="-424864" algn="l">
              <a:lnSpc>
                <a:spcPts val="4132"/>
              </a:lnSpc>
              <a:buFont typeface="Arial"/>
              <a:buChar char="⚬"/>
            </a:pPr>
            <a:r>
              <a:rPr lang="en-US" sz="2951">
                <a:solidFill>
                  <a:srgbClr val="FFFFFF"/>
                </a:solidFill>
                <a:latin typeface="Poppins"/>
                <a:ea typeface="Poppins"/>
                <a:cs typeface="Poppins"/>
                <a:sym typeface="Poppins"/>
              </a:rPr>
              <a:t>Which tasks match medical restrictions</a:t>
            </a:r>
          </a:p>
          <a:p>
            <a:pPr marL="1274593" lvl="2" indent="-424864" algn="l">
              <a:lnSpc>
                <a:spcPts val="4132"/>
              </a:lnSpc>
              <a:buFont typeface="Arial"/>
              <a:buChar char="⚬"/>
            </a:pPr>
            <a:r>
              <a:rPr lang="en-US" sz="2951">
                <a:solidFill>
                  <a:srgbClr val="FFFFFF"/>
                </a:solidFill>
                <a:latin typeface="Poppins"/>
                <a:ea typeface="Poppins"/>
                <a:cs typeface="Poppins"/>
                <a:sym typeface="Poppins"/>
              </a:rPr>
              <a:t>Whether suitable assignments are available</a:t>
            </a:r>
          </a:p>
        </p:txBody>
      </p:sp>
      <p:sp>
        <p:nvSpPr>
          <p:cNvPr id="11" name="TextBox 11"/>
          <p:cNvSpPr txBox="1"/>
          <p:nvPr/>
        </p:nvSpPr>
        <p:spPr>
          <a:xfrm>
            <a:off x="3590780" y="7309461"/>
            <a:ext cx="13324703" cy="2106249"/>
          </a:xfrm>
          <a:prstGeom prst="rect">
            <a:avLst/>
          </a:prstGeom>
        </p:spPr>
        <p:txBody>
          <a:bodyPr lIns="0" tIns="0" rIns="0" bIns="0" rtlCol="0" anchor="t">
            <a:spAutoFit/>
          </a:bodyPr>
          <a:lstStyle/>
          <a:p>
            <a:pPr algn="l">
              <a:lnSpc>
                <a:spcPts val="4132"/>
              </a:lnSpc>
            </a:pPr>
            <a:r>
              <a:rPr lang="en-US" sz="2951" b="1">
                <a:solidFill>
                  <a:srgbClr val="FFDC68"/>
                </a:solidFill>
                <a:latin typeface="Poppins Bold"/>
                <a:ea typeface="Poppins Bold"/>
                <a:cs typeface="Poppins Bold"/>
                <a:sym typeface="Poppins Bold"/>
              </a:rPr>
              <a:t>Modified Work Assignment</a:t>
            </a:r>
          </a:p>
          <a:p>
            <a:pPr marL="637296" lvl="1" indent="-318648" algn="l">
              <a:lnSpc>
                <a:spcPts val="4132"/>
              </a:lnSpc>
              <a:buFont typeface="Arial"/>
              <a:buChar char="•"/>
            </a:pPr>
            <a:r>
              <a:rPr lang="en-US" sz="2951">
                <a:solidFill>
                  <a:srgbClr val="FFFFFF"/>
                </a:solidFill>
                <a:latin typeface="Poppins"/>
                <a:ea typeface="Poppins"/>
                <a:cs typeface="Poppins"/>
                <a:sym typeface="Poppins"/>
              </a:rPr>
              <a:t>Temporary &amp; flexible (within or outside usual dept)</a:t>
            </a:r>
          </a:p>
          <a:p>
            <a:pPr marL="637296" lvl="1" indent="-318648" algn="l">
              <a:lnSpc>
                <a:spcPts val="4132"/>
              </a:lnSpc>
              <a:buFont typeface="Arial"/>
              <a:buChar char="•"/>
            </a:pPr>
            <a:r>
              <a:rPr lang="en-US" sz="2951">
                <a:solidFill>
                  <a:srgbClr val="FFFFFF"/>
                </a:solidFill>
                <a:latin typeface="Poppins"/>
                <a:ea typeface="Poppins"/>
                <a:cs typeface="Poppins"/>
                <a:sym typeface="Poppins"/>
              </a:rPr>
              <a:t>Medically safe (aligned with restrictions)</a:t>
            </a:r>
          </a:p>
          <a:p>
            <a:pPr marL="637296" lvl="1" indent="-318648" algn="l">
              <a:lnSpc>
                <a:spcPts val="4132"/>
              </a:lnSpc>
              <a:buFont typeface="Arial"/>
              <a:buChar char="•"/>
            </a:pPr>
            <a:r>
              <a:rPr lang="en-US" sz="2951">
                <a:solidFill>
                  <a:srgbClr val="FFFFFF"/>
                </a:solidFill>
                <a:latin typeface="Poppins"/>
                <a:ea typeface="Poppins"/>
                <a:cs typeface="Poppins"/>
                <a:sym typeface="Poppins"/>
              </a:rPr>
              <a:t>Structured (full- or part-time)</a:t>
            </a:r>
          </a:p>
        </p:txBody>
      </p:sp>
      <p:grpSp>
        <p:nvGrpSpPr>
          <p:cNvPr id="12" name="Group 12"/>
          <p:cNvGrpSpPr/>
          <p:nvPr/>
        </p:nvGrpSpPr>
        <p:grpSpPr>
          <a:xfrm>
            <a:off x="1327689" y="4915241"/>
            <a:ext cx="1567765" cy="156776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68"/>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327689" y="7098464"/>
            <a:ext cx="1567765" cy="15677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68"/>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70541" y="2006345"/>
            <a:ext cx="1601933" cy="6466659"/>
            <a:chOff x="0" y="0"/>
            <a:chExt cx="421908" cy="1703153"/>
          </a:xfrm>
        </p:grpSpPr>
        <p:sp>
          <p:nvSpPr>
            <p:cNvPr id="19" name="Freeform 19"/>
            <p:cNvSpPr/>
            <p:nvPr/>
          </p:nvSpPr>
          <p:spPr>
            <a:xfrm>
              <a:off x="0" y="0"/>
              <a:ext cx="421908" cy="1703153"/>
            </a:xfrm>
            <a:custGeom>
              <a:avLst/>
              <a:gdLst/>
              <a:ahLst/>
              <a:cxnLst/>
              <a:rect l="l" t="t" r="r" b="b"/>
              <a:pathLst>
                <a:path w="421908" h="1703153">
                  <a:moveTo>
                    <a:pt x="210954" y="0"/>
                  </a:moveTo>
                  <a:lnTo>
                    <a:pt x="210954" y="0"/>
                  </a:lnTo>
                  <a:cubicBezTo>
                    <a:pt x="266903" y="0"/>
                    <a:pt x="320560" y="22225"/>
                    <a:pt x="360121" y="61787"/>
                  </a:cubicBezTo>
                  <a:cubicBezTo>
                    <a:pt x="399683" y="101349"/>
                    <a:pt x="421908" y="155006"/>
                    <a:pt x="421908" y="210954"/>
                  </a:cubicBezTo>
                  <a:lnTo>
                    <a:pt x="421908" y="1492199"/>
                  </a:lnTo>
                  <a:cubicBezTo>
                    <a:pt x="421908" y="1548147"/>
                    <a:pt x="399683" y="1601804"/>
                    <a:pt x="360121" y="1641366"/>
                  </a:cubicBezTo>
                  <a:cubicBezTo>
                    <a:pt x="320560" y="1680928"/>
                    <a:pt x="266903" y="1703153"/>
                    <a:pt x="210954" y="1703153"/>
                  </a:cubicBezTo>
                  <a:lnTo>
                    <a:pt x="210954" y="1703153"/>
                  </a:lnTo>
                  <a:cubicBezTo>
                    <a:pt x="155006" y="1703153"/>
                    <a:pt x="101349" y="1680928"/>
                    <a:pt x="61787" y="1641366"/>
                  </a:cubicBezTo>
                  <a:cubicBezTo>
                    <a:pt x="22225" y="1601804"/>
                    <a:pt x="0" y="1548147"/>
                    <a:pt x="0" y="1492199"/>
                  </a:cubicBezTo>
                  <a:lnTo>
                    <a:pt x="0" y="210954"/>
                  </a:lnTo>
                  <a:cubicBezTo>
                    <a:pt x="0" y="155006"/>
                    <a:pt x="22225" y="101349"/>
                    <a:pt x="61787" y="61787"/>
                  </a:cubicBezTo>
                  <a:cubicBezTo>
                    <a:pt x="101349" y="22225"/>
                    <a:pt x="155006" y="0"/>
                    <a:pt x="210954" y="0"/>
                  </a:cubicBezTo>
                  <a:close/>
                </a:path>
              </a:pathLst>
            </a:custGeom>
            <a:solidFill>
              <a:srgbClr val="FFDC68"/>
            </a:solidFill>
          </p:spPr>
        </p:sp>
        <p:sp>
          <p:nvSpPr>
            <p:cNvPr id="20" name="TextBox 20"/>
            <p:cNvSpPr txBox="1"/>
            <p:nvPr/>
          </p:nvSpPr>
          <p:spPr>
            <a:xfrm>
              <a:off x="0" y="-47625"/>
              <a:ext cx="421908" cy="1750778"/>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3081240" y="355820"/>
            <a:ext cx="5508835" cy="954368"/>
          </a:xfrm>
          <a:prstGeom prst="rect">
            <a:avLst/>
          </a:prstGeom>
        </p:spPr>
        <p:txBody>
          <a:bodyPr lIns="0" tIns="0" rIns="0" bIns="0" rtlCol="0" anchor="t">
            <a:spAutoFit/>
          </a:bodyPr>
          <a:lstStyle/>
          <a:p>
            <a:pPr algn="just">
              <a:lnSpc>
                <a:spcPts val="7772"/>
              </a:lnSpc>
            </a:pPr>
            <a:r>
              <a:rPr lang="en-US" sz="5551">
                <a:solidFill>
                  <a:srgbClr val="FFFFFF"/>
                </a:solidFill>
                <a:latin typeface="Roboto"/>
                <a:ea typeface="Roboto"/>
                <a:cs typeface="Roboto"/>
                <a:sym typeface="Roboto"/>
              </a:rPr>
              <a:t>STEP-BY-STEP</a:t>
            </a:r>
          </a:p>
        </p:txBody>
      </p:sp>
      <p:sp>
        <p:nvSpPr>
          <p:cNvPr id="22" name="TextBox 22"/>
          <p:cNvSpPr txBox="1"/>
          <p:nvPr/>
        </p:nvSpPr>
        <p:spPr>
          <a:xfrm>
            <a:off x="3081240" y="1205413"/>
            <a:ext cx="6250133" cy="969431"/>
          </a:xfrm>
          <a:prstGeom prst="rect">
            <a:avLst/>
          </a:prstGeom>
        </p:spPr>
        <p:txBody>
          <a:bodyPr lIns="0" tIns="0" rIns="0" bIns="0" rtlCol="0" anchor="t">
            <a:spAutoFit/>
          </a:bodyPr>
          <a:lstStyle/>
          <a:p>
            <a:pPr algn="l">
              <a:lnSpc>
                <a:spcPts val="7991"/>
              </a:lnSpc>
            </a:pPr>
            <a:r>
              <a:rPr lang="en-US" sz="5708" b="1">
                <a:solidFill>
                  <a:srgbClr val="FFFFFF"/>
                </a:solidFill>
                <a:latin typeface="League Spartan"/>
                <a:ea typeface="League Spartan"/>
                <a:cs typeface="League Spartan"/>
                <a:sym typeface="League Spartan"/>
              </a:rPr>
              <a:t>HOW IT WORKS</a:t>
            </a:r>
          </a:p>
        </p:txBody>
      </p:sp>
      <p:sp>
        <p:nvSpPr>
          <p:cNvPr id="23" name="TextBox 23"/>
          <p:cNvSpPr txBox="1"/>
          <p:nvPr/>
        </p:nvSpPr>
        <p:spPr>
          <a:xfrm>
            <a:off x="1423953" y="2981845"/>
            <a:ext cx="1375238" cy="1117030"/>
          </a:xfrm>
          <a:prstGeom prst="rect">
            <a:avLst/>
          </a:prstGeom>
        </p:spPr>
        <p:txBody>
          <a:bodyPr lIns="0" tIns="0" rIns="0" bIns="0" rtlCol="0" anchor="t">
            <a:spAutoFit/>
          </a:bodyPr>
          <a:lstStyle/>
          <a:p>
            <a:pPr algn="ctr">
              <a:lnSpc>
                <a:spcPts val="9233"/>
              </a:lnSpc>
            </a:pPr>
            <a:r>
              <a:rPr lang="en-US" sz="6595">
                <a:solidFill>
                  <a:srgbClr val="000000"/>
                </a:solidFill>
                <a:latin typeface="League Spartan"/>
                <a:ea typeface="League Spartan"/>
                <a:cs typeface="League Spartan"/>
                <a:sym typeface="League Spartan"/>
              </a:rPr>
              <a:t>1</a:t>
            </a:r>
          </a:p>
        </p:txBody>
      </p:sp>
      <p:sp>
        <p:nvSpPr>
          <p:cNvPr id="24" name="TextBox 24"/>
          <p:cNvSpPr txBox="1"/>
          <p:nvPr/>
        </p:nvSpPr>
        <p:spPr>
          <a:xfrm>
            <a:off x="1423953" y="5158626"/>
            <a:ext cx="1375238" cy="1117030"/>
          </a:xfrm>
          <a:prstGeom prst="rect">
            <a:avLst/>
          </a:prstGeom>
        </p:spPr>
        <p:txBody>
          <a:bodyPr lIns="0" tIns="0" rIns="0" bIns="0" rtlCol="0" anchor="t">
            <a:spAutoFit/>
          </a:bodyPr>
          <a:lstStyle/>
          <a:p>
            <a:pPr algn="ctr">
              <a:lnSpc>
                <a:spcPts val="9233"/>
              </a:lnSpc>
            </a:pPr>
            <a:r>
              <a:rPr lang="en-US" sz="6595" b="1">
                <a:solidFill>
                  <a:srgbClr val="000000"/>
                </a:solidFill>
                <a:latin typeface="League Spartan"/>
                <a:ea typeface="League Spartan"/>
                <a:cs typeface="League Spartan"/>
                <a:sym typeface="League Spartan"/>
              </a:rPr>
              <a:t>2</a:t>
            </a:r>
          </a:p>
        </p:txBody>
      </p:sp>
      <p:sp>
        <p:nvSpPr>
          <p:cNvPr id="25" name="TextBox 25"/>
          <p:cNvSpPr txBox="1"/>
          <p:nvPr/>
        </p:nvSpPr>
        <p:spPr>
          <a:xfrm>
            <a:off x="1423953" y="7342315"/>
            <a:ext cx="1375238" cy="1117030"/>
          </a:xfrm>
          <a:prstGeom prst="rect">
            <a:avLst/>
          </a:prstGeom>
        </p:spPr>
        <p:txBody>
          <a:bodyPr lIns="0" tIns="0" rIns="0" bIns="0" rtlCol="0" anchor="t">
            <a:spAutoFit/>
          </a:bodyPr>
          <a:lstStyle/>
          <a:p>
            <a:pPr algn="ctr">
              <a:lnSpc>
                <a:spcPts val="9233"/>
              </a:lnSpc>
            </a:pPr>
            <a:r>
              <a:rPr lang="en-US" sz="6595">
                <a:solidFill>
                  <a:srgbClr val="000000"/>
                </a:solidFill>
                <a:latin typeface="League Spartan"/>
                <a:ea typeface="League Spartan"/>
                <a:cs typeface="League Spartan"/>
                <a:sym typeface="League Spartan"/>
              </a:rPr>
              <a:t>3</a:t>
            </a:r>
          </a:p>
        </p:txBody>
      </p:sp>
      <p:sp>
        <p:nvSpPr>
          <p:cNvPr id="26" name="Freeform 26"/>
          <p:cNvSpPr/>
          <p:nvPr/>
        </p:nvSpPr>
        <p:spPr>
          <a:xfrm>
            <a:off x="186367" y="9194634"/>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8705684"/>
            <a:ext cx="2514600" cy="260350"/>
            <a:chOff x="0" y="0"/>
            <a:chExt cx="662281" cy="68570"/>
          </a:xfrm>
        </p:grpSpPr>
        <p:sp>
          <p:nvSpPr>
            <p:cNvPr id="4" name="Freeform 4"/>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5" name="TextBox 5"/>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7416165" y="429700"/>
            <a:ext cx="5246370" cy="5246370"/>
            <a:chOff x="0" y="0"/>
            <a:chExt cx="6350000" cy="6350000"/>
          </a:xfrm>
        </p:grpSpPr>
        <p:sp>
          <p:nvSpPr>
            <p:cNvPr id="7" name="Freeform 7"/>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34059"/>
            </a:solidFill>
          </p:spPr>
        </p:sp>
        <p:sp>
          <p:nvSpPr>
            <p:cNvPr id="8" name="Freeform 8"/>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3"/>
              <a:stretch>
                <a:fillRect t="-3810" b="-7952"/>
              </a:stretch>
            </a:blipFill>
          </p:spPr>
        </p:sp>
      </p:grpSp>
      <p:grpSp>
        <p:nvGrpSpPr>
          <p:cNvPr id="9" name="Group 9"/>
          <p:cNvGrpSpPr>
            <a:grpSpLocks noChangeAspect="1"/>
          </p:cNvGrpSpPr>
          <p:nvPr/>
        </p:nvGrpSpPr>
        <p:grpSpPr>
          <a:xfrm>
            <a:off x="12776835" y="4610930"/>
            <a:ext cx="5246370" cy="5246370"/>
            <a:chOff x="0" y="0"/>
            <a:chExt cx="6350000" cy="6350000"/>
          </a:xfrm>
        </p:grpSpPr>
        <p:sp>
          <p:nvSpPr>
            <p:cNvPr id="10" name="Freeform 10"/>
            <p:cNvSpPr/>
            <p:nvPr/>
          </p:nvSpPr>
          <p:spPr>
            <a:xfrm>
              <a:off x="0" y="0"/>
              <a:ext cx="6350000" cy="6350000"/>
            </a:xfrm>
            <a:custGeom>
              <a:avLst/>
              <a:gdLst/>
              <a:ahLst/>
              <a:cxnLst/>
              <a:rect l="l" t="t" r="r" b="b"/>
              <a:pathLst>
                <a:path w="6350000" h="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FFDC68"/>
            </a:solidFill>
          </p:spPr>
        </p:sp>
        <p:sp>
          <p:nvSpPr>
            <p:cNvPr id="11" name="Freeform 11"/>
            <p:cNvSpPr/>
            <p:nvPr/>
          </p:nvSpPr>
          <p:spPr>
            <a:xfrm>
              <a:off x="199010" y="359986"/>
              <a:ext cx="5898640" cy="5630028"/>
            </a:xfrm>
            <a:custGeom>
              <a:avLst/>
              <a:gdLst/>
              <a:ahLst/>
              <a:cxnLst/>
              <a:rect l="l" t="t" r="r" b="b"/>
              <a:pathLst>
                <a:path w="5898640" h="5630028">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a:blip r:embed="rId4"/>
              <a:stretch>
                <a:fillRect l="223" t="-5279" r="223" b="-16670"/>
              </a:stretch>
            </a:blipFill>
          </p:spPr>
        </p:sp>
      </p:grpSp>
      <p:sp>
        <p:nvSpPr>
          <p:cNvPr id="12" name="TextBox 12"/>
          <p:cNvSpPr txBox="1"/>
          <p:nvPr/>
        </p:nvSpPr>
        <p:spPr>
          <a:xfrm>
            <a:off x="1028700" y="914400"/>
            <a:ext cx="4842085"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PRESENTERS</a:t>
            </a:r>
          </a:p>
        </p:txBody>
      </p:sp>
      <p:sp>
        <p:nvSpPr>
          <p:cNvPr id="13" name="TextBox 13"/>
          <p:cNvSpPr txBox="1"/>
          <p:nvPr/>
        </p:nvSpPr>
        <p:spPr>
          <a:xfrm>
            <a:off x="1028700" y="3436009"/>
            <a:ext cx="7149432" cy="1669391"/>
          </a:xfrm>
          <a:prstGeom prst="rect">
            <a:avLst/>
          </a:prstGeom>
        </p:spPr>
        <p:txBody>
          <a:bodyPr lIns="0" tIns="0" rIns="0" bIns="0" rtlCol="0" anchor="t">
            <a:spAutoFit/>
          </a:bodyPr>
          <a:lstStyle/>
          <a:p>
            <a:pPr algn="l">
              <a:lnSpc>
                <a:spcPts val="4936"/>
              </a:lnSpc>
            </a:pPr>
            <a:r>
              <a:rPr lang="en-US" sz="3525">
                <a:solidFill>
                  <a:srgbClr val="3A496A"/>
                </a:solidFill>
                <a:latin typeface="League Spartan"/>
                <a:ea typeface="League Spartan"/>
                <a:cs typeface="League Spartan"/>
                <a:sym typeface="League Spartan"/>
              </a:rPr>
              <a:t>JILL DEITCH, ESQ.</a:t>
            </a:r>
          </a:p>
          <a:p>
            <a:pPr algn="l">
              <a:lnSpc>
                <a:spcPts val="4236"/>
              </a:lnSpc>
            </a:pPr>
            <a:r>
              <a:rPr lang="en-US" sz="3025">
                <a:solidFill>
                  <a:srgbClr val="000000"/>
                </a:solidFill>
                <a:latin typeface="Poppins"/>
                <a:ea typeface="Poppins"/>
                <a:cs typeface="Poppins"/>
                <a:sym typeface="Poppins"/>
              </a:rPr>
              <a:t>Executive Director</a:t>
            </a:r>
          </a:p>
          <a:p>
            <a:pPr algn="l">
              <a:lnSpc>
                <a:spcPts val="4236"/>
              </a:lnSpc>
              <a:spcBef>
                <a:spcPct val="0"/>
              </a:spcBef>
            </a:pPr>
            <a:r>
              <a:rPr lang="en-US" sz="3025">
                <a:solidFill>
                  <a:srgbClr val="000000"/>
                </a:solidFill>
                <a:latin typeface="Poppins"/>
                <a:ea typeface="Poppins"/>
                <a:cs typeface="Poppins"/>
                <a:sym typeface="Poppins"/>
              </a:rPr>
              <a:t>NJSIG</a:t>
            </a:r>
          </a:p>
        </p:txBody>
      </p:sp>
      <p:sp>
        <p:nvSpPr>
          <p:cNvPr id="14" name="TextBox 14"/>
          <p:cNvSpPr txBox="1"/>
          <p:nvPr/>
        </p:nvSpPr>
        <p:spPr>
          <a:xfrm>
            <a:off x="1028700" y="5931779"/>
            <a:ext cx="7149432" cy="1669391"/>
          </a:xfrm>
          <a:prstGeom prst="rect">
            <a:avLst/>
          </a:prstGeom>
        </p:spPr>
        <p:txBody>
          <a:bodyPr lIns="0" tIns="0" rIns="0" bIns="0" rtlCol="0" anchor="t">
            <a:spAutoFit/>
          </a:bodyPr>
          <a:lstStyle/>
          <a:p>
            <a:pPr algn="l">
              <a:lnSpc>
                <a:spcPts val="4936"/>
              </a:lnSpc>
            </a:pPr>
            <a:r>
              <a:rPr lang="en-US" sz="3525">
                <a:solidFill>
                  <a:srgbClr val="3A496A"/>
                </a:solidFill>
                <a:latin typeface="League Spartan"/>
                <a:ea typeface="League Spartan"/>
                <a:cs typeface="League Spartan"/>
                <a:sym typeface="League Spartan"/>
              </a:rPr>
              <a:t>JOANNA RADOMICKI</a:t>
            </a:r>
          </a:p>
          <a:p>
            <a:pPr algn="l">
              <a:lnSpc>
                <a:spcPts val="4236"/>
              </a:lnSpc>
            </a:pPr>
            <a:r>
              <a:rPr lang="en-US" sz="3025">
                <a:solidFill>
                  <a:srgbClr val="000000"/>
                </a:solidFill>
                <a:latin typeface="Poppins"/>
                <a:ea typeface="Poppins"/>
                <a:cs typeface="Poppins"/>
                <a:sym typeface="Poppins"/>
              </a:rPr>
              <a:t>Member Services &amp; Loss Control Rep.</a:t>
            </a:r>
          </a:p>
          <a:p>
            <a:pPr algn="l">
              <a:lnSpc>
                <a:spcPts val="4236"/>
              </a:lnSpc>
              <a:spcBef>
                <a:spcPct val="0"/>
              </a:spcBef>
            </a:pPr>
            <a:r>
              <a:rPr lang="en-US" sz="3025">
                <a:solidFill>
                  <a:srgbClr val="000000"/>
                </a:solidFill>
                <a:latin typeface="Poppins"/>
                <a:ea typeface="Poppins"/>
                <a:cs typeface="Poppins"/>
                <a:sym typeface="Poppins"/>
              </a:rPr>
              <a:t>NJSIG</a:t>
            </a:r>
          </a:p>
        </p:txBody>
      </p:sp>
      <p:sp>
        <p:nvSpPr>
          <p:cNvPr id="15" name="Freeform 15"/>
          <p:cNvSpPr/>
          <p:nvPr/>
        </p:nvSpPr>
        <p:spPr>
          <a:xfrm>
            <a:off x="1028700"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29830" y="4377912"/>
            <a:ext cx="4827222" cy="2891631"/>
            <a:chOff x="0" y="0"/>
            <a:chExt cx="6436295" cy="3855508"/>
          </a:xfrm>
        </p:grpSpPr>
        <p:grpSp>
          <p:nvGrpSpPr>
            <p:cNvPr id="4" name="Group 4"/>
            <p:cNvGrpSpPr/>
            <p:nvPr/>
          </p:nvGrpSpPr>
          <p:grpSpPr>
            <a:xfrm>
              <a:off x="0" y="0"/>
              <a:ext cx="6436295" cy="3855508"/>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EMPLOYEE</a:t>
              </a:r>
            </a:p>
          </p:txBody>
        </p:sp>
      </p:grpSp>
      <p:sp>
        <p:nvSpPr>
          <p:cNvPr id="8" name="TextBox 8"/>
          <p:cNvSpPr txBox="1"/>
          <p:nvPr/>
        </p:nvSpPr>
        <p:spPr>
          <a:xfrm>
            <a:off x="0" y="1781498"/>
            <a:ext cx="18288000" cy="1020408"/>
          </a:xfrm>
          <a:prstGeom prst="rect">
            <a:avLst/>
          </a:prstGeom>
        </p:spPr>
        <p:txBody>
          <a:bodyPr lIns="0" tIns="0" rIns="0" bIns="0" rtlCol="0" anchor="t">
            <a:spAutoFit/>
          </a:bodyPr>
          <a:lstStyle/>
          <a:p>
            <a:pPr algn="ctr">
              <a:lnSpc>
                <a:spcPts val="8332"/>
              </a:lnSpc>
            </a:pPr>
            <a:r>
              <a:rPr lang="en-US" sz="5951">
                <a:solidFill>
                  <a:srgbClr val="334059"/>
                </a:solidFill>
                <a:latin typeface="League Spartan"/>
                <a:ea typeface="League Spartan"/>
                <a:cs typeface="League Spartan"/>
                <a:sym typeface="League Spartan"/>
              </a:rPr>
              <a:t>RESPONSIBILITIES</a:t>
            </a:r>
          </a:p>
        </p:txBody>
      </p:sp>
      <p:grpSp>
        <p:nvGrpSpPr>
          <p:cNvPr id="9" name="Group 9"/>
          <p:cNvGrpSpPr/>
          <p:nvPr/>
        </p:nvGrpSpPr>
        <p:grpSpPr>
          <a:xfrm>
            <a:off x="6730319" y="4377912"/>
            <a:ext cx="4827363" cy="2891631"/>
            <a:chOff x="0" y="0"/>
            <a:chExt cx="6436484" cy="3855508"/>
          </a:xfrm>
        </p:grpSpPr>
        <p:grpSp>
          <p:nvGrpSpPr>
            <p:cNvPr id="10" name="Group 10"/>
            <p:cNvGrpSpPr/>
            <p:nvPr/>
          </p:nvGrpSpPr>
          <p:grpSpPr>
            <a:xfrm>
              <a:off x="188" y="0"/>
              <a:ext cx="6436295" cy="3855508"/>
              <a:chOff x="0" y="0"/>
              <a:chExt cx="1271367" cy="761582"/>
            </a:xfrm>
          </p:grpSpPr>
          <p:sp>
            <p:nvSpPr>
              <p:cNvPr id="11" name="Freeform 11"/>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12" name="TextBox 12"/>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3" name="TextBox 13"/>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DISTRICT</a:t>
              </a:r>
            </a:p>
          </p:txBody>
        </p:sp>
      </p:grpSp>
      <p:grpSp>
        <p:nvGrpSpPr>
          <p:cNvPr id="14" name="Group 14"/>
          <p:cNvGrpSpPr/>
          <p:nvPr/>
        </p:nvGrpSpPr>
        <p:grpSpPr>
          <a:xfrm>
            <a:off x="12330948" y="4377912"/>
            <a:ext cx="4827222" cy="2891631"/>
            <a:chOff x="0" y="0"/>
            <a:chExt cx="1271367" cy="761582"/>
          </a:xfrm>
        </p:grpSpPr>
        <p:sp>
          <p:nvSpPr>
            <p:cNvPr id="15" name="Freeform 1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16" name="TextBox 16"/>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TextBox 17"/>
          <p:cNvSpPr txBox="1"/>
          <p:nvPr/>
        </p:nvSpPr>
        <p:spPr>
          <a:xfrm>
            <a:off x="12330948" y="5415953"/>
            <a:ext cx="4827222" cy="7298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LEGAL</a:t>
            </a:r>
          </a:p>
        </p:txBody>
      </p:sp>
      <p:grpSp>
        <p:nvGrpSpPr>
          <p:cNvPr id="18" name="Group 18"/>
          <p:cNvGrpSpPr/>
          <p:nvPr/>
        </p:nvGrpSpPr>
        <p:grpSpPr>
          <a:xfrm>
            <a:off x="1038225" y="8705684"/>
            <a:ext cx="2514600" cy="260350"/>
            <a:chOff x="0" y="0"/>
            <a:chExt cx="662281" cy="68570"/>
          </a:xfrm>
        </p:grpSpPr>
        <p:sp>
          <p:nvSpPr>
            <p:cNvPr id="19" name="Freeform 19"/>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20" name="TextBox 20"/>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29830" y="3234912"/>
            <a:ext cx="16525112" cy="6892131"/>
            <a:chOff x="0" y="0"/>
            <a:chExt cx="4352293" cy="1815212"/>
          </a:xfrm>
        </p:grpSpPr>
        <p:sp>
          <p:nvSpPr>
            <p:cNvPr id="4" name="Freeform 4"/>
            <p:cNvSpPr/>
            <p:nvPr/>
          </p:nvSpPr>
          <p:spPr>
            <a:xfrm>
              <a:off x="0" y="0"/>
              <a:ext cx="4352293" cy="1815211"/>
            </a:xfrm>
            <a:custGeom>
              <a:avLst/>
              <a:gdLst/>
              <a:ahLst/>
              <a:cxnLst/>
              <a:rect l="l" t="t" r="r" b="b"/>
              <a:pathLst>
                <a:path w="4352293" h="1815211">
                  <a:moveTo>
                    <a:pt x="23893" y="0"/>
                  </a:moveTo>
                  <a:lnTo>
                    <a:pt x="4328400" y="0"/>
                  </a:lnTo>
                  <a:cubicBezTo>
                    <a:pt x="4341595" y="0"/>
                    <a:pt x="4352293" y="10697"/>
                    <a:pt x="4352293" y="23893"/>
                  </a:cubicBezTo>
                  <a:lnTo>
                    <a:pt x="4352293" y="1791318"/>
                  </a:lnTo>
                  <a:cubicBezTo>
                    <a:pt x="4352293" y="1804514"/>
                    <a:pt x="4341595" y="1815211"/>
                    <a:pt x="4328400" y="1815211"/>
                  </a:cubicBezTo>
                  <a:lnTo>
                    <a:pt x="23893" y="1815211"/>
                  </a:lnTo>
                  <a:cubicBezTo>
                    <a:pt x="17556" y="1815211"/>
                    <a:pt x="11479" y="1812694"/>
                    <a:pt x="6998" y="1808213"/>
                  </a:cubicBezTo>
                  <a:cubicBezTo>
                    <a:pt x="2517" y="1803733"/>
                    <a:pt x="0" y="1797655"/>
                    <a:pt x="0" y="1791318"/>
                  </a:cubicBezTo>
                  <a:lnTo>
                    <a:pt x="0" y="23893"/>
                  </a:lnTo>
                  <a:cubicBezTo>
                    <a:pt x="0" y="10697"/>
                    <a:pt x="10697" y="0"/>
                    <a:pt x="23893" y="0"/>
                  </a:cubicBezTo>
                  <a:close/>
                </a:path>
              </a:pathLst>
            </a:custGeom>
            <a:solidFill>
              <a:srgbClr val="334059"/>
            </a:solidFill>
            <a:ln w="38100" cap="rnd">
              <a:solidFill>
                <a:srgbClr val="FFDC68"/>
              </a:solidFill>
              <a:prstDash val="solid"/>
              <a:round/>
            </a:ln>
          </p:spPr>
        </p:sp>
        <p:sp>
          <p:nvSpPr>
            <p:cNvPr id="5" name="TextBox 5"/>
            <p:cNvSpPr txBox="1"/>
            <p:nvPr/>
          </p:nvSpPr>
          <p:spPr>
            <a:xfrm>
              <a:off x="0" y="-47625"/>
              <a:ext cx="4352293" cy="186283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03797" y="857250"/>
            <a:ext cx="9590484" cy="2134833"/>
          </a:xfrm>
          <a:prstGeom prst="rect">
            <a:avLst/>
          </a:prstGeom>
        </p:spPr>
        <p:txBody>
          <a:bodyPr lIns="0" tIns="0" rIns="0" bIns="0" rtlCol="0" anchor="t">
            <a:spAutoFit/>
          </a:bodyPr>
          <a:lstStyle/>
          <a:p>
            <a:pPr algn="just">
              <a:lnSpc>
                <a:spcPts val="8332"/>
              </a:lnSpc>
            </a:pPr>
            <a:r>
              <a:rPr lang="en-US" sz="5951">
                <a:solidFill>
                  <a:srgbClr val="334059"/>
                </a:solidFill>
                <a:latin typeface="Poppins"/>
                <a:ea typeface="Poppins"/>
                <a:cs typeface="Poppins"/>
                <a:sym typeface="Poppins"/>
              </a:rPr>
              <a:t>EMPLOYEE</a:t>
            </a:r>
          </a:p>
          <a:p>
            <a:pPr algn="just">
              <a:lnSpc>
                <a:spcPts val="8332"/>
              </a:lnSpc>
            </a:pPr>
            <a:r>
              <a:rPr lang="en-US" sz="5951">
                <a:solidFill>
                  <a:srgbClr val="334059"/>
                </a:solidFill>
                <a:latin typeface="League Spartan"/>
                <a:ea typeface="League Spartan"/>
                <a:cs typeface="League Spartan"/>
                <a:sym typeface="League Spartan"/>
              </a:rPr>
              <a:t>RESPONSIBILITIES</a:t>
            </a:r>
          </a:p>
        </p:txBody>
      </p:sp>
      <p:sp>
        <p:nvSpPr>
          <p:cNvPr id="7" name="TextBox 7"/>
          <p:cNvSpPr txBox="1"/>
          <p:nvPr/>
        </p:nvSpPr>
        <p:spPr>
          <a:xfrm>
            <a:off x="1129830" y="4162425"/>
            <a:ext cx="16367588" cy="775971"/>
          </a:xfrm>
          <a:prstGeom prst="rect">
            <a:avLst/>
          </a:prstGeom>
        </p:spPr>
        <p:txBody>
          <a:bodyPr lIns="0" tIns="0" rIns="0" bIns="0" rtlCol="0" anchor="t">
            <a:spAutoFit/>
          </a:bodyPr>
          <a:lstStyle/>
          <a:p>
            <a:pPr algn="ctr">
              <a:lnSpc>
                <a:spcPts val="6369"/>
              </a:lnSpc>
            </a:pPr>
            <a:r>
              <a:rPr lang="en-US" sz="4899">
                <a:solidFill>
                  <a:srgbClr val="FFFFFF"/>
                </a:solidFill>
                <a:latin typeface="League Spartan"/>
                <a:ea typeface="League Spartan"/>
                <a:cs typeface="League Spartan"/>
                <a:sym typeface="League Spartan"/>
              </a:rPr>
              <a:t>INJURED EMPLOYEES MUST:</a:t>
            </a:r>
          </a:p>
        </p:txBody>
      </p:sp>
      <p:grpSp>
        <p:nvGrpSpPr>
          <p:cNvPr id="8" name="Group 8"/>
          <p:cNvGrpSpPr/>
          <p:nvPr/>
        </p:nvGrpSpPr>
        <p:grpSpPr>
          <a:xfrm>
            <a:off x="2777614" y="5753267"/>
            <a:ext cx="551810" cy="542343"/>
            <a:chOff x="0" y="0"/>
            <a:chExt cx="826987" cy="812800"/>
          </a:xfrm>
        </p:grpSpPr>
        <p:sp>
          <p:nvSpPr>
            <p:cNvPr id="9" name="Freeform 9"/>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0" name="TextBox 10"/>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3480309" y="5700589"/>
            <a:ext cx="4855080" cy="592455"/>
          </a:xfrm>
          <a:prstGeom prst="rect">
            <a:avLst/>
          </a:prstGeom>
        </p:spPr>
        <p:txBody>
          <a:bodyPr lIns="0" tIns="0" rIns="0" bIns="0" rtlCol="0" anchor="t">
            <a:spAutoFit/>
          </a:bodyPr>
          <a:lstStyle/>
          <a:p>
            <a:pPr marL="0" lvl="0" indent="0" algn="l">
              <a:lnSpc>
                <a:spcPts val="4619"/>
              </a:lnSpc>
              <a:spcBef>
                <a:spcPct val="0"/>
              </a:spcBef>
            </a:pPr>
            <a:r>
              <a:rPr lang="en-US" sz="3299">
                <a:solidFill>
                  <a:srgbClr val="FFFFFF"/>
                </a:solidFill>
                <a:latin typeface="Poppins"/>
                <a:ea typeface="Poppins"/>
                <a:cs typeface="Poppins"/>
                <a:sym typeface="Poppins"/>
              </a:rPr>
              <a:t>Follow assigned duties</a:t>
            </a:r>
          </a:p>
        </p:txBody>
      </p:sp>
      <p:grpSp>
        <p:nvGrpSpPr>
          <p:cNvPr id="12" name="Group 12"/>
          <p:cNvGrpSpPr/>
          <p:nvPr/>
        </p:nvGrpSpPr>
        <p:grpSpPr>
          <a:xfrm>
            <a:off x="2777614" y="7611251"/>
            <a:ext cx="551810" cy="542343"/>
            <a:chOff x="0" y="0"/>
            <a:chExt cx="826987" cy="812800"/>
          </a:xfrm>
        </p:grpSpPr>
        <p:sp>
          <p:nvSpPr>
            <p:cNvPr id="13" name="Freeform 13"/>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4" name="TextBox 14"/>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480309" y="7467133"/>
            <a:ext cx="5833316" cy="940308"/>
          </a:xfrm>
          <a:prstGeom prst="rect">
            <a:avLst/>
          </a:prstGeom>
        </p:spPr>
        <p:txBody>
          <a:bodyPr lIns="0" tIns="0" rIns="0" bIns="0" rtlCol="0" anchor="t">
            <a:spAutoFit/>
          </a:bodyPr>
          <a:lstStyle/>
          <a:p>
            <a:pPr marL="0" lvl="0" indent="0" algn="l">
              <a:lnSpc>
                <a:spcPts val="3530"/>
              </a:lnSpc>
              <a:spcBef>
                <a:spcPct val="0"/>
              </a:spcBef>
            </a:pPr>
            <a:r>
              <a:rPr lang="en-US" sz="3299" u="none" strike="noStrike">
                <a:solidFill>
                  <a:srgbClr val="FFFFFF"/>
                </a:solidFill>
                <a:latin typeface="Poppins"/>
                <a:ea typeface="Poppins"/>
                <a:cs typeface="Poppins"/>
                <a:sym typeface="Poppins"/>
              </a:rPr>
              <a:t>Report discomfort or setbacks</a:t>
            </a:r>
          </a:p>
        </p:txBody>
      </p:sp>
      <p:grpSp>
        <p:nvGrpSpPr>
          <p:cNvPr id="16" name="Group 16"/>
          <p:cNvGrpSpPr/>
          <p:nvPr/>
        </p:nvGrpSpPr>
        <p:grpSpPr>
          <a:xfrm>
            <a:off x="10381067" y="7611251"/>
            <a:ext cx="551810" cy="542343"/>
            <a:chOff x="0" y="0"/>
            <a:chExt cx="826987" cy="812800"/>
          </a:xfrm>
        </p:grpSpPr>
        <p:sp>
          <p:nvSpPr>
            <p:cNvPr id="17" name="Freeform 17"/>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8" name="TextBox 18"/>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1144866" y="7467133"/>
            <a:ext cx="5973417" cy="1387983"/>
          </a:xfrm>
          <a:prstGeom prst="rect">
            <a:avLst/>
          </a:prstGeom>
        </p:spPr>
        <p:txBody>
          <a:bodyPr lIns="0" tIns="0" rIns="0" bIns="0" rtlCol="0" anchor="t">
            <a:spAutoFit/>
          </a:bodyPr>
          <a:lstStyle/>
          <a:p>
            <a:pPr marL="0" lvl="0" indent="0" algn="l">
              <a:lnSpc>
                <a:spcPts val="3530"/>
              </a:lnSpc>
            </a:pPr>
            <a:r>
              <a:rPr lang="en-US" sz="3299">
                <a:solidFill>
                  <a:srgbClr val="FFFFFF"/>
                </a:solidFill>
                <a:latin typeface="Poppins"/>
                <a:ea typeface="Poppins"/>
                <a:cs typeface="Poppins"/>
                <a:sym typeface="Poppins"/>
              </a:rPr>
              <a:t>Maintain open communication during the RTW process</a:t>
            </a:r>
          </a:p>
        </p:txBody>
      </p:sp>
      <p:grpSp>
        <p:nvGrpSpPr>
          <p:cNvPr id="20" name="Group 20"/>
          <p:cNvGrpSpPr/>
          <p:nvPr/>
        </p:nvGrpSpPr>
        <p:grpSpPr>
          <a:xfrm>
            <a:off x="10437996" y="5753267"/>
            <a:ext cx="551810" cy="542343"/>
            <a:chOff x="0" y="0"/>
            <a:chExt cx="826987" cy="812800"/>
          </a:xfrm>
        </p:grpSpPr>
        <p:sp>
          <p:nvSpPr>
            <p:cNvPr id="21" name="Freeform 21"/>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22" name="TextBox 22"/>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1144866" y="5609149"/>
            <a:ext cx="6114434" cy="940308"/>
          </a:xfrm>
          <a:prstGeom prst="rect">
            <a:avLst/>
          </a:prstGeom>
        </p:spPr>
        <p:txBody>
          <a:bodyPr lIns="0" tIns="0" rIns="0" bIns="0" rtlCol="0" anchor="t">
            <a:spAutoFit/>
          </a:bodyPr>
          <a:lstStyle/>
          <a:p>
            <a:pPr marL="0" lvl="0" indent="0" algn="l">
              <a:lnSpc>
                <a:spcPts val="3530"/>
              </a:lnSpc>
              <a:spcBef>
                <a:spcPct val="0"/>
              </a:spcBef>
            </a:pPr>
            <a:r>
              <a:rPr lang="en-US" sz="3299" u="none" strike="noStrike">
                <a:solidFill>
                  <a:srgbClr val="FFFFFF"/>
                </a:solidFill>
                <a:latin typeface="Poppins"/>
                <a:ea typeface="Poppins"/>
                <a:cs typeface="Poppins"/>
                <a:sym typeface="Poppins"/>
              </a:rPr>
              <a:t>Attend all medical appointments</a:t>
            </a:r>
          </a:p>
        </p:txBody>
      </p:sp>
      <p:sp>
        <p:nvSpPr>
          <p:cNvPr id="24" name="Freeform 24"/>
          <p:cNvSpPr/>
          <p:nvPr/>
        </p:nvSpPr>
        <p:spPr>
          <a:xfrm>
            <a:off x="15334095" y="10287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29830" y="3234912"/>
            <a:ext cx="16525112" cy="6892131"/>
            <a:chOff x="0" y="0"/>
            <a:chExt cx="4352293" cy="1815212"/>
          </a:xfrm>
        </p:grpSpPr>
        <p:sp>
          <p:nvSpPr>
            <p:cNvPr id="4" name="Freeform 4"/>
            <p:cNvSpPr/>
            <p:nvPr/>
          </p:nvSpPr>
          <p:spPr>
            <a:xfrm>
              <a:off x="0" y="0"/>
              <a:ext cx="4352293" cy="1815211"/>
            </a:xfrm>
            <a:custGeom>
              <a:avLst/>
              <a:gdLst/>
              <a:ahLst/>
              <a:cxnLst/>
              <a:rect l="l" t="t" r="r" b="b"/>
              <a:pathLst>
                <a:path w="4352293" h="1815211">
                  <a:moveTo>
                    <a:pt x="23893" y="0"/>
                  </a:moveTo>
                  <a:lnTo>
                    <a:pt x="4328400" y="0"/>
                  </a:lnTo>
                  <a:cubicBezTo>
                    <a:pt x="4341595" y="0"/>
                    <a:pt x="4352293" y="10697"/>
                    <a:pt x="4352293" y="23893"/>
                  </a:cubicBezTo>
                  <a:lnTo>
                    <a:pt x="4352293" y="1791318"/>
                  </a:lnTo>
                  <a:cubicBezTo>
                    <a:pt x="4352293" y="1804514"/>
                    <a:pt x="4341595" y="1815211"/>
                    <a:pt x="4328400" y="1815211"/>
                  </a:cubicBezTo>
                  <a:lnTo>
                    <a:pt x="23893" y="1815211"/>
                  </a:lnTo>
                  <a:cubicBezTo>
                    <a:pt x="17556" y="1815211"/>
                    <a:pt x="11479" y="1812694"/>
                    <a:pt x="6998" y="1808213"/>
                  </a:cubicBezTo>
                  <a:cubicBezTo>
                    <a:pt x="2517" y="1803733"/>
                    <a:pt x="0" y="1797655"/>
                    <a:pt x="0" y="1791318"/>
                  </a:cubicBezTo>
                  <a:lnTo>
                    <a:pt x="0" y="23893"/>
                  </a:lnTo>
                  <a:cubicBezTo>
                    <a:pt x="0" y="10697"/>
                    <a:pt x="10697" y="0"/>
                    <a:pt x="23893" y="0"/>
                  </a:cubicBezTo>
                  <a:close/>
                </a:path>
              </a:pathLst>
            </a:custGeom>
            <a:solidFill>
              <a:srgbClr val="334059"/>
            </a:solidFill>
            <a:ln w="38100" cap="rnd">
              <a:solidFill>
                <a:srgbClr val="FFDC68"/>
              </a:solidFill>
              <a:prstDash val="solid"/>
              <a:round/>
            </a:ln>
          </p:spPr>
        </p:sp>
        <p:sp>
          <p:nvSpPr>
            <p:cNvPr id="5" name="TextBox 5"/>
            <p:cNvSpPr txBox="1"/>
            <p:nvPr/>
          </p:nvSpPr>
          <p:spPr>
            <a:xfrm>
              <a:off x="0" y="-47625"/>
              <a:ext cx="4352293" cy="186283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03797" y="857250"/>
            <a:ext cx="9590484" cy="2134833"/>
          </a:xfrm>
          <a:prstGeom prst="rect">
            <a:avLst/>
          </a:prstGeom>
        </p:spPr>
        <p:txBody>
          <a:bodyPr lIns="0" tIns="0" rIns="0" bIns="0" rtlCol="0" anchor="t">
            <a:spAutoFit/>
          </a:bodyPr>
          <a:lstStyle/>
          <a:p>
            <a:pPr algn="just">
              <a:lnSpc>
                <a:spcPts val="8332"/>
              </a:lnSpc>
            </a:pPr>
            <a:r>
              <a:rPr lang="en-US" sz="5951">
                <a:solidFill>
                  <a:srgbClr val="334059"/>
                </a:solidFill>
                <a:latin typeface="Poppins"/>
                <a:ea typeface="Poppins"/>
                <a:cs typeface="Poppins"/>
                <a:sym typeface="Poppins"/>
              </a:rPr>
              <a:t>DISTRICT</a:t>
            </a:r>
          </a:p>
          <a:p>
            <a:pPr algn="just">
              <a:lnSpc>
                <a:spcPts val="8332"/>
              </a:lnSpc>
            </a:pPr>
            <a:r>
              <a:rPr lang="en-US" sz="5951">
                <a:solidFill>
                  <a:srgbClr val="334059"/>
                </a:solidFill>
                <a:latin typeface="League Spartan"/>
                <a:ea typeface="League Spartan"/>
                <a:cs typeface="League Spartan"/>
                <a:sym typeface="League Spartan"/>
              </a:rPr>
              <a:t>RESPONSIBILITIES</a:t>
            </a:r>
          </a:p>
        </p:txBody>
      </p:sp>
      <p:sp>
        <p:nvSpPr>
          <p:cNvPr id="7" name="TextBox 7"/>
          <p:cNvSpPr txBox="1"/>
          <p:nvPr/>
        </p:nvSpPr>
        <p:spPr>
          <a:xfrm>
            <a:off x="1129830" y="4162425"/>
            <a:ext cx="16367588" cy="775970"/>
          </a:xfrm>
          <a:prstGeom prst="rect">
            <a:avLst/>
          </a:prstGeom>
        </p:spPr>
        <p:txBody>
          <a:bodyPr lIns="0" tIns="0" rIns="0" bIns="0" rtlCol="0" anchor="t">
            <a:spAutoFit/>
          </a:bodyPr>
          <a:lstStyle/>
          <a:p>
            <a:pPr algn="ctr">
              <a:lnSpc>
                <a:spcPts val="6369"/>
              </a:lnSpc>
            </a:pPr>
            <a:r>
              <a:rPr lang="en-US" sz="4899">
                <a:solidFill>
                  <a:srgbClr val="FFFFFF"/>
                </a:solidFill>
                <a:latin typeface="League Spartan"/>
                <a:ea typeface="League Spartan"/>
                <a:cs typeface="League Spartan"/>
                <a:sym typeface="League Spartan"/>
              </a:rPr>
              <a:t>DISTRICTS MUST:</a:t>
            </a:r>
          </a:p>
        </p:txBody>
      </p:sp>
      <p:grpSp>
        <p:nvGrpSpPr>
          <p:cNvPr id="8" name="Group 8"/>
          <p:cNvGrpSpPr/>
          <p:nvPr/>
        </p:nvGrpSpPr>
        <p:grpSpPr>
          <a:xfrm>
            <a:off x="2439636" y="5830065"/>
            <a:ext cx="551810" cy="542343"/>
            <a:chOff x="0" y="0"/>
            <a:chExt cx="826987" cy="812800"/>
          </a:xfrm>
        </p:grpSpPr>
        <p:sp>
          <p:nvSpPr>
            <p:cNvPr id="9" name="Freeform 9"/>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0" name="TextBox 10"/>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3142330" y="5777386"/>
            <a:ext cx="6250056" cy="1754505"/>
          </a:xfrm>
          <a:prstGeom prst="rect">
            <a:avLst/>
          </a:prstGeom>
        </p:spPr>
        <p:txBody>
          <a:bodyPr lIns="0" tIns="0" rIns="0" bIns="0" rtlCol="0" anchor="t">
            <a:spAutoFit/>
          </a:bodyPr>
          <a:lstStyle/>
          <a:p>
            <a:pPr marL="0" lvl="0" indent="0" algn="l">
              <a:lnSpc>
                <a:spcPts val="4619"/>
              </a:lnSpc>
              <a:spcBef>
                <a:spcPct val="0"/>
              </a:spcBef>
            </a:pPr>
            <a:r>
              <a:rPr lang="en-US" sz="3299">
                <a:solidFill>
                  <a:srgbClr val="FFFFFF"/>
                </a:solidFill>
                <a:latin typeface="Poppins"/>
                <a:ea typeface="Poppins"/>
                <a:cs typeface="Poppins"/>
                <a:sym typeface="Poppins"/>
              </a:rPr>
              <a:t>Set clear expectations for attendance, communication, and performance</a:t>
            </a:r>
          </a:p>
        </p:txBody>
      </p:sp>
      <p:grpSp>
        <p:nvGrpSpPr>
          <p:cNvPr id="12" name="Group 12"/>
          <p:cNvGrpSpPr/>
          <p:nvPr/>
        </p:nvGrpSpPr>
        <p:grpSpPr>
          <a:xfrm>
            <a:off x="10101336" y="7611251"/>
            <a:ext cx="551810" cy="542343"/>
            <a:chOff x="0" y="0"/>
            <a:chExt cx="826987" cy="812800"/>
          </a:xfrm>
        </p:grpSpPr>
        <p:sp>
          <p:nvSpPr>
            <p:cNvPr id="13" name="Freeform 13"/>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4" name="TextBox 14"/>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865135" y="7464366"/>
            <a:ext cx="5595382" cy="1387983"/>
          </a:xfrm>
          <a:prstGeom prst="rect">
            <a:avLst/>
          </a:prstGeom>
        </p:spPr>
        <p:txBody>
          <a:bodyPr lIns="0" tIns="0" rIns="0" bIns="0" rtlCol="0" anchor="t">
            <a:spAutoFit/>
          </a:bodyPr>
          <a:lstStyle/>
          <a:p>
            <a:pPr marL="0" lvl="0" indent="0" algn="l">
              <a:lnSpc>
                <a:spcPts val="3530"/>
              </a:lnSpc>
            </a:pPr>
            <a:r>
              <a:rPr lang="en-US" sz="3299">
                <a:solidFill>
                  <a:srgbClr val="FFFFFF"/>
                </a:solidFill>
                <a:latin typeface="Poppins"/>
                <a:ea typeface="Poppins"/>
                <a:cs typeface="Poppins"/>
                <a:sym typeface="Poppins"/>
              </a:rPr>
              <a:t>Maintain a “wish list” of tasks suitable for modified duty</a:t>
            </a:r>
          </a:p>
        </p:txBody>
      </p:sp>
      <p:grpSp>
        <p:nvGrpSpPr>
          <p:cNvPr id="16" name="Group 16"/>
          <p:cNvGrpSpPr/>
          <p:nvPr/>
        </p:nvGrpSpPr>
        <p:grpSpPr>
          <a:xfrm>
            <a:off x="10101336" y="5997705"/>
            <a:ext cx="551810" cy="542343"/>
            <a:chOff x="0" y="0"/>
            <a:chExt cx="826987" cy="812800"/>
          </a:xfrm>
        </p:grpSpPr>
        <p:sp>
          <p:nvSpPr>
            <p:cNvPr id="17" name="Freeform 17"/>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8" name="TextBox 18"/>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808206" y="5882161"/>
            <a:ext cx="6114434" cy="940308"/>
          </a:xfrm>
          <a:prstGeom prst="rect">
            <a:avLst/>
          </a:prstGeom>
        </p:spPr>
        <p:txBody>
          <a:bodyPr lIns="0" tIns="0" rIns="0" bIns="0" rtlCol="0" anchor="t">
            <a:spAutoFit/>
          </a:bodyPr>
          <a:lstStyle/>
          <a:p>
            <a:pPr marL="0" lvl="0" indent="0" algn="l">
              <a:lnSpc>
                <a:spcPts val="3530"/>
              </a:lnSpc>
              <a:spcBef>
                <a:spcPct val="0"/>
              </a:spcBef>
            </a:pPr>
            <a:r>
              <a:rPr lang="en-US" sz="3299">
                <a:solidFill>
                  <a:srgbClr val="FFFFFF"/>
                </a:solidFill>
                <a:latin typeface="Poppins"/>
                <a:ea typeface="Poppins"/>
                <a:cs typeface="Poppins"/>
                <a:sym typeface="Poppins"/>
              </a:rPr>
              <a:t>Coordinate all aspects of the return-to-work process</a:t>
            </a:r>
          </a:p>
        </p:txBody>
      </p:sp>
      <p:sp>
        <p:nvSpPr>
          <p:cNvPr id="20" name="Freeform 20"/>
          <p:cNvSpPr/>
          <p:nvPr/>
        </p:nvSpPr>
        <p:spPr>
          <a:xfrm>
            <a:off x="15334095" y="10287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29830" y="3234912"/>
            <a:ext cx="16525112" cy="6892131"/>
            <a:chOff x="0" y="0"/>
            <a:chExt cx="4352293" cy="1815212"/>
          </a:xfrm>
        </p:grpSpPr>
        <p:sp>
          <p:nvSpPr>
            <p:cNvPr id="4" name="Freeform 4"/>
            <p:cNvSpPr/>
            <p:nvPr/>
          </p:nvSpPr>
          <p:spPr>
            <a:xfrm>
              <a:off x="0" y="0"/>
              <a:ext cx="4352293" cy="1815211"/>
            </a:xfrm>
            <a:custGeom>
              <a:avLst/>
              <a:gdLst/>
              <a:ahLst/>
              <a:cxnLst/>
              <a:rect l="l" t="t" r="r" b="b"/>
              <a:pathLst>
                <a:path w="4352293" h="1815211">
                  <a:moveTo>
                    <a:pt x="23893" y="0"/>
                  </a:moveTo>
                  <a:lnTo>
                    <a:pt x="4328400" y="0"/>
                  </a:lnTo>
                  <a:cubicBezTo>
                    <a:pt x="4341595" y="0"/>
                    <a:pt x="4352293" y="10697"/>
                    <a:pt x="4352293" y="23893"/>
                  </a:cubicBezTo>
                  <a:lnTo>
                    <a:pt x="4352293" y="1791318"/>
                  </a:lnTo>
                  <a:cubicBezTo>
                    <a:pt x="4352293" y="1804514"/>
                    <a:pt x="4341595" y="1815211"/>
                    <a:pt x="4328400" y="1815211"/>
                  </a:cubicBezTo>
                  <a:lnTo>
                    <a:pt x="23893" y="1815211"/>
                  </a:lnTo>
                  <a:cubicBezTo>
                    <a:pt x="17556" y="1815211"/>
                    <a:pt x="11479" y="1812694"/>
                    <a:pt x="6998" y="1808213"/>
                  </a:cubicBezTo>
                  <a:cubicBezTo>
                    <a:pt x="2517" y="1803733"/>
                    <a:pt x="0" y="1797655"/>
                    <a:pt x="0" y="1791318"/>
                  </a:cubicBezTo>
                  <a:lnTo>
                    <a:pt x="0" y="23893"/>
                  </a:lnTo>
                  <a:cubicBezTo>
                    <a:pt x="0" y="10697"/>
                    <a:pt x="10697" y="0"/>
                    <a:pt x="23893" y="0"/>
                  </a:cubicBezTo>
                  <a:close/>
                </a:path>
              </a:pathLst>
            </a:custGeom>
            <a:solidFill>
              <a:srgbClr val="334059"/>
            </a:solidFill>
            <a:ln w="38100" cap="rnd">
              <a:solidFill>
                <a:srgbClr val="FFDC68"/>
              </a:solidFill>
              <a:prstDash val="solid"/>
              <a:round/>
            </a:ln>
          </p:spPr>
        </p:sp>
        <p:sp>
          <p:nvSpPr>
            <p:cNvPr id="5" name="TextBox 5"/>
            <p:cNvSpPr txBox="1"/>
            <p:nvPr/>
          </p:nvSpPr>
          <p:spPr>
            <a:xfrm>
              <a:off x="0" y="-47625"/>
              <a:ext cx="4352293" cy="186283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03797" y="857250"/>
            <a:ext cx="9590484" cy="2134833"/>
          </a:xfrm>
          <a:prstGeom prst="rect">
            <a:avLst/>
          </a:prstGeom>
        </p:spPr>
        <p:txBody>
          <a:bodyPr lIns="0" tIns="0" rIns="0" bIns="0" rtlCol="0" anchor="t">
            <a:spAutoFit/>
          </a:bodyPr>
          <a:lstStyle/>
          <a:p>
            <a:pPr algn="just">
              <a:lnSpc>
                <a:spcPts val="8332"/>
              </a:lnSpc>
            </a:pPr>
            <a:r>
              <a:rPr lang="en-US" sz="5951">
                <a:solidFill>
                  <a:srgbClr val="334059"/>
                </a:solidFill>
                <a:latin typeface="Poppins"/>
                <a:ea typeface="Poppins"/>
                <a:cs typeface="Poppins"/>
                <a:sym typeface="Poppins"/>
              </a:rPr>
              <a:t>LEGAL</a:t>
            </a:r>
          </a:p>
          <a:p>
            <a:pPr algn="just">
              <a:lnSpc>
                <a:spcPts val="8332"/>
              </a:lnSpc>
            </a:pPr>
            <a:r>
              <a:rPr lang="en-US" sz="5951">
                <a:solidFill>
                  <a:srgbClr val="334059"/>
                </a:solidFill>
                <a:latin typeface="League Spartan"/>
                <a:ea typeface="League Spartan"/>
                <a:cs typeface="League Spartan"/>
                <a:sym typeface="League Spartan"/>
              </a:rPr>
              <a:t>RESPONSIBILITIES</a:t>
            </a:r>
          </a:p>
        </p:txBody>
      </p:sp>
      <p:sp>
        <p:nvSpPr>
          <p:cNvPr id="7" name="TextBox 7"/>
          <p:cNvSpPr txBox="1"/>
          <p:nvPr/>
        </p:nvSpPr>
        <p:spPr>
          <a:xfrm>
            <a:off x="1129830" y="4162425"/>
            <a:ext cx="16367588" cy="775970"/>
          </a:xfrm>
          <a:prstGeom prst="rect">
            <a:avLst/>
          </a:prstGeom>
        </p:spPr>
        <p:txBody>
          <a:bodyPr lIns="0" tIns="0" rIns="0" bIns="0" rtlCol="0" anchor="t">
            <a:spAutoFit/>
          </a:bodyPr>
          <a:lstStyle/>
          <a:p>
            <a:pPr algn="ctr">
              <a:lnSpc>
                <a:spcPts val="6369"/>
              </a:lnSpc>
            </a:pPr>
            <a:r>
              <a:rPr lang="en-US" sz="4899">
                <a:solidFill>
                  <a:srgbClr val="FFFFFF"/>
                </a:solidFill>
                <a:latin typeface="League Spartan"/>
                <a:ea typeface="League Spartan"/>
                <a:cs typeface="League Spartan"/>
                <a:sym typeface="League Spartan"/>
              </a:rPr>
              <a:t>THE PROGRAM COMPLIES WITH:</a:t>
            </a:r>
          </a:p>
        </p:txBody>
      </p:sp>
      <p:grpSp>
        <p:nvGrpSpPr>
          <p:cNvPr id="8" name="Group 8"/>
          <p:cNvGrpSpPr/>
          <p:nvPr/>
        </p:nvGrpSpPr>
        <p:grpSpPr>
          <a:xfrm>
            <a:off x="2777614" y="5753267"/>
            <a:ext cx="551810" cy="542343"/>
            <a:chOff x="0" y="0"/>
            <a:chExt cx="826987" cy="812800"/>
          </a:xfrm>
        </p:grpSpPr>
        <p:sp>
          <p:nvSpPr>
            <p:cNvPr id="9" name="Freeform 9"/>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0" name="TextBox 10"/>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3480309" y="5700589"/>
            <a:ext cx="5912078" cy="592455"/>
          </a:xfrm>
          <a:prstGeom prst="rect">
            <a:avLst/>
          </a:prstGeom>
        </p:spPr>
        <p:txBody>
          <a:bodyPr lIns="0" tIns="0" rIns="0" bIns="0" rtlCol="0" anchor="t">
            <a:spAutoFit/>
          </a:bodyPr>
          <a:lstStyle/>
          <a:p>
            <a:pPr marL="0" lvl="0" indent="0" algn="l">
              <a:lnSpc>
                <a:spcPts val="4619"/>
              </a:lnSpc>
              <a:spcBef>
                <a:spcPct val="0"/>
              </a:spcBef>
            </a:pPr>
            <a:r>
              <a:rPr lang="en-US" sz="3299">
                <a:solidFill>
                  <a:srgbClr val="FFFFFF"/>
                </a:solidFill>
                <a:latin typeface="Poppins"/>
                <a:ea typeface="Poppins"/>
                <a:cs typeface="Poppins"/>
                <a:sym typeface="Poppins"/>
              </a:rPr>
              <a:t>Federal and NJ state law</a:t>
            </a:r>
          </a:p>
        </p:txBody>
      </p:sp>
      <p:grpSp>
        <p:nvGrpSpPr>
          <p:cNvPr id="12" name="Group 12"/>
          <p:cNvGrpSpPr/>
          <p:nvPr/>
        </p:nvGrpSpPr>
        <p:grpSpPr>
          <a:xfrm>
            <a:off x="10381067" y="7611251"/>
            <a:ext cx="551810" cy="542343"/>
            <a:chOff x="0" y="0"/>
            <a:chExt cx="826987" cy="812800"/>
          </a:xfrm>
        </p:grpSpPr>
        <p:sp>
          <p:nvSpPr>
            <p:cNvPr id="13" name="Freeform 13"/>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4" name="TextBox 14"/>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085276" y="7663348"/>
            <a:ext cx="5595382" cy="492633"/>
          </a:xfrm>
          <a:prstGeom prst="rect">
            <a:avLst/>
          </a:prstGeom>
        </p:spPr>
        <p:txBody>
          <a:bodyPr lIns="0" tIns="0" rIns="0" bIns="0" rtlCol="0" anchor="t">
            <a:spAutoFit/>
          </a:bodyPr>
          <a:lstStyle/>
          <a:p>
            <a:pPr marL="0" lvl="0" indent="0" algn="l">
              <a:lnSpc>
                <a:spcPts val="3530"/>
              </a:lnSpc>
            </a:pPr>
            <a:r>
              <a:rPr lang="en-US" sz="3299">
                <a:solidFill>
                  <a:srgbClr val="FFFFFF"/>
                </a:solidFill>
                <a:latin typeface="Poppins"/>
                <a:ea typeface="Poppins"/>
                <a:cs typeface="Poppins"/>
                <a:sym typeface="Poppins"/>
              </a:rPr>
              <a:t>All relevant labor laws</a:t>
            </a:r>
          </a:p>
        </p:txBody>
      </p:sp>
      <p:grpSp>
        <p:nvGrpSpPr>
          <p:cNvPr id="16" name="Group 16"/>
          <p:cNvGrpSpPr/>
          <p:nvPr/>
        </p:nvGrpSpPr>
        <p:grpSpPr>
          <a:xfrm>
            <a:off x="10437996" y="5753267"/>
            <a:ext cx="551810" cy="542343"/>
            <a:chOff x="0" y="0"/>
            <a:chExt cx="826987" cy="812800"/>
          </a:xfrm>
        </p:grpSpPr>
        <p:sp>
          <p:nvSpPr>
            <p:cNvPr id="17" name="Freeform 17"/>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18" name="TextBox 18"/>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1144866" y="5609149"/>
            <a:ext cx="6114434" cy="940308"/>
          </a:xfrm>
          <a:prstGeom prst="rect">
            <a:avLst/>
          </a:prstGeom>
        </p:spPr>
        <p:txBody>
          <a:bodyPr lIns="0" tIns="0" rIns="0" bIns="0" rtlCol="0" anchor="t">
            <a:spAutoFit/>
          </a:bodyPr>
          <a:lstStyle/>
          <a:p>
            <a:pPr marL="0" lvl="0" indent="0" algn="l">
              <a:lnSpc>
                <a:spcPts val="3530"/>
              </a:lnSpc>
              <a:spcBef>
                <a:spcPct val="0"/>
              </a:spcBef>
            </a:pPr>
            <a:r>
              <a:rPr lang="en-US" sz="3299">
                <a:solidFill>
                  <a:srgbClr val="FFFFFF"/>
                </a:solidFill>
                <a:latin typeface="Poppins"/>
                <a:ea typeface="Poppins"/>
                <a:cs typeface="Poppins"/>
                <a:sym typeface="Poppins"/>
              </a:rPr>
              <a:t>Collective bargaining agreements</a:t>
            </a:r>
          </a:p>
        </p:txBody>
      </p:sp>
      <p:grpSp>
        <p:nvGrpSpPr>
          <p:cNvPr id="20" name="Group 20"/>
          <p:cNvGrpSpPr/>
          <p:nvPr/>
        </p:nvGrpSpPr>
        <p:grpSpPr>
          <a:xfrm>
            <a:off x="2777614" y="7611251"/>
            <a:ext cx="551810" cy="542343"/>
            <a:chOff x="0" y="0"/>
            <a:chExt cx="826987" cy="812800"/>
          </a:xfrm>
        </p:grpSpPr>
        <p:sp>
          <p:nvSpPr>
            <p:cNvPr id="21" name="Freeform 21"/>
            <p:cNvSpPr/>
            <p:nvPr/>
          </p:nvSpPr>
          <p:spPr>
            <a:xfrm>
              <a:off x="0" y="0"/>
              <a:ext cx="826987" cy="812800"/>
            </a:xfrm>
            <a:custGeom>
              <a:avLst/>
              <a:gdLst/>
              <a:ahLst/>
              <a:cxnLst/>
              <a:rect l="l" t="t" r="r" b="b"/>
              <a:pathLst>
                <a:path w="826987" h="812800">
                  <a:moveTo>
                    <a:pt x="413494" y="0"/>
                  </a:moveTo>
                  <a:cubicBezTo>
                    <a:pt x="185127" y="0"/>
                    <a:pt x="0" y="181951"/>
                    <a:pt x="0" y="406400"/>
                  </a:cubicBezTo>
                  <a:cubicBezTo>
                    <a:pt x="0" y="630849"/>
                    <a:pt x="185127" y="812800"/>
                    <a:pt x="413494" y="812800"/>
                  </a:cubicBezTo>
                  <a:cubicBezTo>
                    <a:pt x="641860" y="812800"/>
                    <a:pt x="826987" y="630849"/>
                    <a:pt x="826987" y="406400"/>
                  </a:cubicBezTo>
                  <a:cubicBezTo>
                    <a:pt x="826987" y="181951"/>
                    <a:pt x="641860" y="0"/>
                    <a:pt x="413494" y="0"/>
                  </a:cubicBezTo>
                  <a:close/>
                </a:path>
              </a:pathLst>
            </a:custGeom>
            <a:solidFill>
              <a:srgbClr val="FFDC68"/>
            </a:solidFill>
          </p:spPr>
        </p:sp>
        <p:sp>
          <p:nvSpPr>
            <p:cNvPr id="22" name="TextBox 22"/>
            <p:cNvSpPr txBox="1"/>
            <p:nvPr/>
          </p:nvSpPr>
          <p:spPr>
            <a:xfrm>
              <a:off x="77530" y="28575"/>
              <a:ext cx="671927" cy="70802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3480309" y="7474144"/>
            <a:ext cx="5912078" cy="1034034"/>
          </a:xfrm>
          <a:prstGeom prst="rect">
            <a:avLst/>
          </a:prstGeom>
        </p:spPr>
        <p:txBody>
          <a:bodyPr lIns="0" tIns="0" rIns="0" bIns="0" rtlCol="0" anchor="t">
            <a:spAutoFit/>
          </a:bodyPr>
          <a:lstStyle/>
          <a:p>
            <a:pPr marL="0" lvl="0" indent="0" algn="l">
              <a:lnSpc>
                <a:spcPts val="3992"/>
              </a:lnSpc>
            </a:pPr>
            <a:r>
              <a:rPr lang="en-US" sz="3299">
                <a:solidFill>
                  <a:srgbClr val="FFFFFF"/>
                </a:solidFill>
                <a:latin typeface="Poppins"/>
                <a:ea typeface="Poppins"/>
                <a:cs typeface="Poppins"/>
                <a:sym typeface="Poppins"/>
              </a:rPr>
              <a:t>The Americans with Disabilities Act (ADA)</a:t>
            </a:r>
          </a:p>
        </p:txBody>
      </p:sp>
      <p:sp>
        <p:nvSpPr>
          <p:cNvPr id="24" name="Freeform 24"/>
          <p:cNvSpPr/>
          <p:nvPr/>
        </p:nvSpPr>
        <p:spPr>
          <a:xfrm>
            <a:off x="15334095" y="10287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8734961" y="806450"/>
            <a:ext cx="7827873" cy="8674100"/>
            <a:chOff x="0" y="0"/>
            <a:chExt cx="2061662" cy="2284537"/>
          </a:xfrm>
        </p:grpSpPr>
        <p:sp>
          <p:nvSpPr>
            <p:cNvPr id="4" name="Freeform 4"/>
            <p:cNvSpPr/>
            <p:nvPr/>
          </p:nvSpPr>
          <p:spPr>
            <a:xfrm>
              <a:off x="0" y="0"/>
              <a:ext cx="2061662" cy="2284537"/>
            </a:xfrm>
            <a:custGeom>
              <a:avLst/>
              <a:gdLst/>
              <a:ahLst/>
              <a:cxnLst/>
              <a:rect l="l" t="t" r="r" b="b"/>
              <a:pathLst>
                <a:path w="2061662" h="2284537">
                  <a:moveTo>
                    <a:pt x="50440" y="0"/>
                  </a:moveTo>
                  <a:lnTo>
                    <a:pt x="2011222" y="0"/>
                  </a:lnTo>
                  <a:cubicBezTo>
                    <a:pt x="2039079" y="0"/>
                    <a:pt x="2061662" y="22583"/>
                    <a:pt x="2061662" y="50440"/>
                  </a:cubicBezTo>
                  <a:lnTo>
                    <a:pt x="2061662" y="2234097"/>
                  </a:lnTo>
                  <a:cubicBezTo>
                    <a:pt x="2061662" y="2261954"/>
                    <a:pt x="2039079" y="2284537"/>
                    <a:pt x="2011222" y="2284537"/>
                  </a:cubicBezTo>
                  <a:lnTo>
                    <a:pt x="50440" y="2284537"/>
                  </a:lnTo>
                  <a:cubicBezTo>
                    <a:pt x="22583" y="2284537"/>
                    <a:pt x="0" y="2261954"/>
                    <a:pt x="0" y="2234097"/>
                  </a:cubicBezTo>
                  <a:lnTo>
                    <a:pt x="0" y="50440"/>
                  </a:lnTo>
                  <a:cubicBezTo>
                    <a:pt x="0" y="22583"/>
                    <a:pt x="22583" y="0"/>
                    <a:pt x="50440" y="0"/>
                  </a:cubicBezTo>
                  <a:close/>
                </a:path>
              </a:pathLst>
            </a:custGeom>
            <a:solidFill>
              <a:srgbClr val="334059"/>
            </a:solidFill>
          </p:spPr>
        </p:sp>
        <p:sp>
          <p:nvSpPr>
            <p:cNvPr id="5" name="TextBox 5"/>
            <p:cNvSpPr txBox="1"/>
            <p:nvPr/>
          </p:nvSpPr>
          <p:spPr>
            <a:xfrm>
              <a:off x="0" y="-47625"/>
              <a:ext cx="2061662"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90487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RETURN-TO-WORK</a:t>
            </a:r>
          </a:p>
        </p:txBody>
      </p:sp>
      <p:sp>
        <p:nvSpPr>
          <p:cNvPr id="7" name="TextBox 7"/>
          <p:cNvSpPr txBox="1"/>
          <p:nvPr/>
        </p:nvSpPr>
        <p:spPr>
          <a:xfrm>
            <a:off x="9150585" y="2635372"/>
            <a:ext cx="6996626" cy="6043555"/>
          </a:xfrm>
          <a:prstGeom prst="rect">
            <a:avLst/>
          </a:prstGeom>
        </p:spPr>
        <p:txBody>
          <a:bodyPr lIns="0" tIns="0" rIns="0" bIns="0" rtlCol="0" anchor="t">
            <a:spAutoFit/>
          </a:bodyPr>
          <a:lstStyle/>
          <a:p>
            <a:pPr algn="l">
              <a:lnSpc>
                <a:spcPts val="4894"/>
              </a:lnSpc>
            </a:pPr>
            <a:r>
              <a:rPr lang="en-US" sz="4045">
                <a:solidFill>
                  <a:srgbClr val="FFFFFF"/>
                </a:solidFill>
                <a:latin typeface="League Spartan"/>
                <a:ea typeface="League Spartan"/>
                <a:cs typeface="League Spartan"/>
                <a:sym typeface="League Spartan"/>
              </a:rPr>
              <a:t>EFFECTIVE POLICY:</a:t>
            </a:r>
          </a:p>
          <a:p>
            <a:pPr algn="l">
              <a:lnSpc>
                <a:spcPts val="4289"/>
              </a:lnSpc>
            </a:pPr>
            <a:endParaRPr lang="en-US" sz="4045">
              <a:solidFill>
                <a:srgbClr val="FFFFFF"/>
              </a:solidFill>
              <a:latin typeface="League Spartan"/>
              <a:ea typeface="League Spartan"/>
              <a:cs typeface="League Spartan"/>
              <a:sym typeface="League Spartan"/>
            </a:endParaRPr>
          </a:p>
          <a:p>
            <a:pPr marL="765369" lvl="1" indent="-382685" algn="l">
              <a:lnSpc>
                <a:spcPts val="4289"/>
              </a:lnSpc>
              <a:buFont typeface="Arial"/>
              <a:buChar char="•"/>
            </a:pPr>
            <a:r>
              <a:rPr lang="en-US" sz="3545">
                <a:solidFill>
                  <a:srgbClr val="FFFFFF"/>
                </a:solidFill>
                <a:latin typeface="Poppins"/>
                <a:ea typeface="Poppins"/>
                <a:cs typeface="Poppins"/>
                <a:sym typeface="Poppins"/>
              </a:rPr>
              <a:t>Include RTW guidelines in your employee handbook</a:t>
            </a:r>
          </a:p>
          <a:p>
            <a:pPr algn="l">
              <a:lnSpc>
                <a:spcPts val="4289"/>
              </a:lnSpc>
            </a:pPr>
            <a:endParaRPr lang="en-US" sz="3545">
              <a:solidFill>
                <a:srgbClr val="FFFFFF"/>
              </a:solidFill>
              <a:latin typeface="Poppins"/>
              <a:ea typeface="Poppins"/>
              <a:cs typeface="Poppins"/>
              <a:sym typeface="Poppins"/>
            </a:endParaRPr>
          </a:p>
          <a:p>
            <a:pPr marL="765369" lvl="1" indent="-382685" algn="l">
              <a:lnSpc>
                <a:spcPts val="4289"/>
              </a:lnSpc>
              <a:buFont typeface="Arial"/>
              <a:buChar char="•"/>
            </a:pPr>
            <a:r>
              <a:rPr lang="en-US" sz="3545">
                <a:solidFill>
                  <a:srgbClr val="FFFFFF"/>
                </a:solidFill>
                <a:latin typeface="Poppins"/>
                <a:ea typeface="Poppins"/>
                <a:cs typeface="Poppins"/>
                <a:sym typeface="Poppins"/>
              </a:rPr>
              <a:t>Provide a copy of the policy upon claim filing</a:t>
            </a:r>
          </a:p>
          <a:p>
            <a:pPr algn="l">
              <a:lnSpc>
                <a:spcPts val="4289"/>
              </a:lnSpc>
            </a:pPr>
            <a:endParaRPr lang="en-US" sz="3545">
              <a:solidFill>
                <a:srgbClr val="FFFFFF"/>
              </a:solidFill>
              <a:latin typeface="Poppins"/>
              <a:ea typeface="Poppins"/>
              <a:cs typeface="Poppins"/>
              <a:sym typeface="Poppins"/>
            </a:endParaRPr>
          </a:p>
          <a:p>
            <a:pPr marL="765369" lvl="1" indent="-382685" algn="l">
              <a:lnSpc>
                <a:spcPts val="4289"/>
              </a:lnSpc>
              <a:buFont typeface="Arial"/>
              <a:buChar char="•"/>
            </a:pPr>
            <a:r>
              <a:rPr lang="en-US" sz="3545">
                <a:solidFill>
                  <a:srgbClr val="FFFFFF"/>
                </a:solidFill>
                <a:latin typeface="Poppins"/>
                <a:ea typeface="Poppins"/>
                <a:cs typeface="Poppins"/>
                <a:sym typeface="Poppins"/>
              </a:rPr>
              <a:t>Collect signed acknowledgement for personnel files</a:t>
            </a:r>
          </a:p>
        </p:txBody>
      </p:sp>
      <p:sp>
        <p:nvSpPr>
          <p:cNvPr id="8" name="TextBox 8"/>
          <p:cNvSpPr txBox="1"/>
          <p:nvPr/>
        </p:nvSpPr>
        <p:spPr>
          <a:xfrm>
            <a:off x="1028700" y="1820508"/>
            <a:ext cx="7911703"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POLICY CREATION</a:t>
            </a:r>
          </a:p>
        </p:txBody>
      </p:sp>
      <p:grpSp>
        <p:nvGrpSpPr>
          <p:cNvPr id="9" name="Group 9"/>
          <p:cNvGrpSpPr/>
          <p:nvPr/>
        </p:nvGrpSpPr>
        <p:grpSpPr>
          <a:xfrm>
            <a:off x="1038225" y="8705684"/>
            <a:ext cx="2514600" cy="260350"/>
            <a:chOff x="0" y="0"/>
            <a:chExt cx="662281" cy="68570"/>
          </a:xfrm>
        </p:grpSpPr>
        <p:sp>
          <p:nvSpPr>
            <p:cNvPr id="10" name="Freeform 10"/>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1" name="TextBox 11"/>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65722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RETURN-TO-WORK</a:t>
            </a:r>
          </a:p>
        </p:txBody>
      </p:sp>
      <p:sp>
        <p:nvSpPr>
          <p:cNvPr id="4" name="TextBox 4"/>
          <p:cNvSpPr txBox="1"/>
          <p:nvPr/>
        </p:nvSpPr>
        <p:spPr>
          <a:xfrm>
            <a:off x="1028700" y="1662986"/>
            <a:ext cx="12530738"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POLICY CONSIDERATIONS</a:t>
            </a:r>
          </a:p>
        </p:txBody>
      </p:sp>
      <p:sp>
        <p:nvSpPr>
          <p:cNvPr id="5" name="TextBox 5"/>
          <p:cNvSpPr txBox="1"/>
          <p:nvPr/>
        </p:nvSpPr>
        <p:spPr>
          <a:xfrm>
            <a:off x="1495168" y="3068594"/>
            <a:ext cx="14890470" cy="6396171"/>
          </a:xfrm>
          <a:prstGeom prst="rect">
            <a:avLst/>
          </a:prstGeom>
        </p:spPr>
        <p:txBody>
          <a:bodyPr lIns="0" tIns="0" rIns="0" bIns="0" rtlCol="0" anchor="t">
            <a:spAutoFit/>
          </a:bodyPr>
          <a:lstStyle/>
          <a:p>
            <a:pPr algn="l">
              <a:lnSpc>
                <a:spcPts val="4894"/>
              </a:lnSpc>
            </a:pPr>
            <a:r>
              <a:rPr lang="en-US" sz="4045">
                <a:solidFill>
                  <a:srgbClr val="334059"/>
                </a:solidFill>
                <a:latin typeface="League Spartan"/>
                <a:ea typeface="League Spartan"/>
                <a:cs typeface="League Spartan"/>
                <a:sym typeface="League Spartan"/>
              </a:rPr>
              <a:t>KEY ELEMENTS:</a:t>
            </a: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JOB ANALYSIS</a:t>
            </a:r>
          </a:p>
          <a:p>
            <a:pPr marL="1401202" lvl="2" indent="-467067" algn="l">
              <a:lnSpc>
                <a:spcPts val="3926"/>
              </a:lnSpc>
              <a:buFont typeface="Arial"/>
              <a:buChar char="⚬"/>
            </a:pPr>
            <a:r>
              <a:rPr lang="en-US" sz="3245">
                <a:solidFill>
                  <a:srgbClr val="334059"/>
                </a:solidFill>
                <a:latin typeface="Poppins"/>
                <a:ea typeface="Poppins"/>
                <a:cs typeface="Poppins"/>
                <a:sym typeface="Poppins"/>
              </a:rPr>
              <a:t>Understand physical demands of each role</a:t>
            </a:r>
          </a:p>
          <a:p>
            <a:pPr algn="l">
              <a:lnSpc>
                <a:spcPts val="4289"/>
              </a:lnSpc>
            </a:pPr>
            <a:endParaRPr lang="en-US" sz="3245">
              <a:solidFill>
                <a:srgbClr val="334059"/>
              </a:solidFill>
              <a:latin typeface="Poppins"/>
              <a:ea typeface="Poppins"/>
              <a:cs typeface="Poppins"/>
              <a:sym typeface="Poppins"/>
            </a:endParaRP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ELIGIBILITY CRITERIA</a:t>
            </a:r>
          </a:p>
          <a:p>
            <a:pPr marL="1401202" lvl="2" indent="-467067" algn="l">
              <a:lnSpc>
                <a:spcPts val="3926"/>
              </a:lnSpc>
              <a:buFont typeface="Arial"/>
              <a:buChar char="⚬"/>
            </a:pPr>
            <a:r>
              <a:rPr lang="en-US" sz="3245">
                <a:solidFill>
                  <a:srgbClr val="334059"/>
                </a:solidFill>
                <a:latin typeface="Poppins"/>
                <a:ea typeface="Poppins"/>
                <a:cs typeface="Poppins"/>
                <a:sym typeface="Poppins"/>
              </a:rPr>
              <a:t>Align with medical advice and physician clearances</a:t>
            </a:r>
          </a:p>
          <a:p>
            <a:pPr algn="l">
              <a:lnSpc>
                <a:spcPts val="4289"/>
              </a:lnSpc>
            </a:pPr>
            <a:endParaRPr lang="en-US" sz="3245">
              <a:solidFill>
                <a:srgbClr val="334059"/>
              </a:solidFill>
              <a:latin typeface="Poppins"/>
              <a:ea typeface="Poppins"/>
              <a:cs typeface="Poppins"/>
              <a:sym typeface="Poppins"/>
            </a:endParaRP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TRANSPARENT COMMUNICATION</a:t>
            </a:r>
          </a:p>
          <a:p>
            <a:pPr marL="1401202" lvl="2" indent="-467067" algn="l">
              <a:lnSpc>
                <a:spcPts val="3926"/>
              </a:lnSpc>
              <a:buFont typeface="Arial"/>
              <a:buChar char="⚬"/>
            </a:pPr>
            <a:r>
              <a:rPr lang="en-US" sz="3245">
                <a:solidFill>
                  <a:srgbClr val="334059"/>
                </a:solidFill>
                <a:latin typeface="Poppins"/>
                <a:ea typeface="Poppins"/>
                <a:cs typeface="Poppins"/>
                <a:sym typeface="Poppins"/>
              </a:rPr>
              <a:t>Keep all participants updated</a:t>
            </a:r>
          </a:p>
          <a:p>
            <a:pPr algn="l">
              <a:lnSpc>
                <a:spcPts val="4289"/>
              </a:lnSpc>
            </a:pPr>
            <a:endParaRPr lang="en-US" sz="3245">
              <a:solidFill>
                <a:srgbClr val="334059"/>
              </a:solidFill>
              <a:latin typeface="Poppins"/>
              <a:ea typeface="Poppins"/>
              <a:cs typeface="Poppins"/>
              <a:sym typeface="Poppins"/>
            </a:endParaRP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COLLABORATIVE OVERSIGHT</a:t>
            </a:r>
          </a:p>
          <a:p>
            <a:pPr marL="1401202" lvl="2" indent="-467067" algn="l">
              <a:lnSpc>
                <a:spcPts val="3926"/>
              </a:lnSpc>
              <a:buFont typeface="Arial"/>
              <a:buChar char="⚬"/>
            </a:pPr>
            <a:r>
              <a:rPr lang="en-US" sz="3245">
                <a:solidFill>
                  <a:srgbClr val="334059"/>
                </a:solidFill>
                <a:latin typeface="Poppins"/>
                <a:ea typeface="Poppins"/>
                <a:cs typeface="Poppins"/>
                <a:sym typeface="Poppins"/>
              </a:rPr>
              <a:t>Include HR, supervisors, and medical staff</a:t>
            </a:r>
          </a:p>
        </p:txBody>
      </p:sp>
      <p:sp>
        <p:nvSpPr>
          <p:cNvPr id="6" name="Freeform 6"/>
          <p:cNvSpPr/>
          <p:nvPr/>
        </p:nvSpPr>
        <p:spPr>
          <a:xfrm>
            <a:off x="15187953" y="8879217"/>
            <a:ext cx="1925205" cy="758167"/>
          </a:xfrm>
          <a:custGeom>
            <a:avLst/>
            <a:gdLst/>
            <a:ahLst/>
            <a:cxnLst/>
            <a:rect l="l" t="t" r="r" b="b"/>
            <a:pathLst>
              <a:path w="1925205" h="758167">
                <a:moveTo>
                  <a:pt x="0" y="0"/>
                </a:moveTo>
                <a:lnTo>
                  <a:pt x="1925205" y="0"/>
                </a:lnTo>
                <a:lnTo>
                  <a:pt x="1925205" y="758166"/>
                </a:lnTo>
                <a:lnTo>
                  <a:pt x="0" y="758166"/>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90487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READY TO</a:t>
            </a:r>
          </a:p>
        </p:txBody>
      </p:sp>
      <p:sp>
        <p:nvSpPr>
          <p:cNvPr id="4" name="TextBox 4"/>
          <p:cNvSpPr txBox="1"/>
          <p:nvPr/>
        </p:nvSpPr>
        <p:spPr>
          <a:xfrm>
            <a:off x="1028700" y="1820508"/>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RETURN TO WORK?</a:t>
            </a:r>
          </a:p>
        </p:txBody>
      </p:sp>
      <p:sp>
        <p:nvSpPr>
          <p:cNvPr id="5" name="TextBox 5"/>
          <p:cNvSpPr txBox="1"/>
          <p:nvPr/>
        </p:nvSpPr>
        <p:spPr>
          <a:xfrm>
            <a:off x="1698765" y="3099254"/>
            <a:ext cx="14890470" cy="5805938"/>
          </a:xfrm>
          <a:prstGeom prst="rect">
            <a:avLst/>
          </a:prstGeom>
        </p:spPr>
        <p:txBody>
          <a:bodyPr lIns="0" tIns="0" rIns="0" bIns="0" rtlCol="0" anchor="t">
            <a:spAutoFit/>
          </a:bodyPr>
          <a:lstStyle/>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MEDICAL EVALUATION</a:t>
            </a:r>
          </a:p>
          <a:p>
            <a:pPr marL="1401202" lvl="2" indent="-467067" algn="l">
              <a:lnSpc>
                <a:spcPts val="3926"/>
              </a:lnSpc>
              <a:buFont typeface="Arial"/>
              <a:buChar char="⚬"/>
            </a:pPr>
            <a:r>
              <a:rPr lang="en-US" sz="3245">
                <a:solidFill>
                  <a:srgbClr val="334059"/>
                </a:solidFill>
                <a:latin typeface="Poppins"/>
                <a:ea typeface="Poppins"/>
                <a:cs typeface="Poppins"/>
                <a:sym typeface="Poppins"/>
              </a:rPr>
              <a:t>Insights from workers’ compensation physician’s report</a:t>
            </a:r>
          </a:p>
          <a:p>
            <a:pPr algn="l">
              <a:lnSpc>
                <a:spcPts val="4289"/>
              </a:lnSpc>
            </a:pPr>
            <a:endParaRPr lang="en-US" sz="3245">
              <a:solidFill>
                <a:srgbClr val="334059"/>
              </a:solidFill>
              <a:latin typeface="Poppins"/>
              <a:ea typeface="Poppins"/>
              <a:cs typeface="Poppins"/>
              <a:sym typeface="Poppins"/>
            </a:endParaRP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EMPLOYEE CAPABILITIES</a:t>
            </a:r>
          </a:p>
          <a:p>
            <a:pPr marL="1401202" lvl="2" indent="-467067" algn="l">
              <a:lnSpc>
                <a:spcPts val="3926"/>
              </a:lnSpc>
              <a:buFont typeface="Arial"/>
              <a:buChar char="⚬"/>
            </a:pPr>
            <a:r>
              <a:rPr lang="en-US" sz="3245">
                <a:solidFill>
                  <a:srgbClr val="334059"/>
                </a:solidFill>
                <a:latin typeface="Poppins"/>
                <a:ea typeface="Poppins"/>
                <a:cs typeface="Poppins"/>
                <a:sym typeface="Poppins"/>
              </a:rPr>
              <a:t>What the injured staff member can safely do</a:t>
            </a:r>
          </a:p>
          <a:p>
            <a:pPr algn="l">
              <a:lnSpc>
                <a:spcPts val="4289"/>
              </a:lnSpc>
            </a:pPr>
            <a:endParaRPr lang="en-US" sz="3245">
              <a:solidFill>
                <a:srgbClr val="334059"/>
              </a:solidFill>
              <a:latin typeface="Poppins"/>
              <a:ea typeface="Poppins"/>
              <a:cs typeface="Poppins"/>
              <a:sym typeface="Poppins"/>
            </a:endParaRP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JOB AVAILABILITY</a:t>
            </a:r>
          </a:p>
          <a:p>
            <a:pPr marL="1401202" lvl="2" indent="-467067" algn="l">
              <a:lnSpc>
                <a:spcPts val="3926"/>
              </a:lnSpc>
              <a:buFont typeface="Arial"/>
              <a:buChar char="⚬"/>
            </a:pPr>
            <a:r>
              <a:rPr lang="en-US" sz="3245">
                <a:solidFill>
                  <a:srgbClr val="334059"/>
                </a:solidFill>
                <a:latin typeface="Poppins"/>
                <a:ea typeface="Poppins"/>
                <a:cs typeface="Poppins"/>
                <a:sym typeface="Poppins"/>
              </a:rPr>
              <a:t>Whether suitable modified tasks exist within the district</a:t>
            </a:r>
          </a:p>
          <a:p>
            <a:pPr algn="l">
              <a:lnSpc>
                <a:spcPts val="4289"/>
              </a:lnSpc>
            </a:pPr>
            <a:endParaRPr lang="en-US" sz="3245">
              <a:solidFill>
                <a:srgbClr val="334059"/>
              </a:solidFill>
              <a:latin typeface="Poppins"/>
              <a:ea typeface="Poppins"/>
              <a:cs typeface="Poppins"/>
              <a:sym typeface="Poppins"/>
            </a:endParaRPr>
          </a:p>
          <a:p>
            <a:pPr marL="765369" lvl="1" indent="-382685" algn="l">
              <a:lnSpc>
                <a:spcPts val="4289"/>
              </a:lnSpc>
              <a:buFont typeface="Arial"/>
              <a:buChar char="•"/>
            </a:pPr>
            <a:r>
              <a:rPr lang="en-US" sz="3545" b="1">
                <a:solidFill>
                  <a:srgbClr val="334059"/>
                </a:solidFill>
                <a:latin typeface="Poppins Bold"/>
                <a:ea typeface="Poppins Bold"/>
                <a:cs typeface="Poppins Bold"/>
                <a:sym typeface="Poppins Bold"/>
              </a:rPr>
              <a:t>OTHER LIMITATIONS</a:t>
            </a:r>
          </a:p>
          <a:p>
            <a:pPr marL="1401202" lvl="2" indent="-467067" algn="l">
              <a:lnSpc>
                <a:spcPts val="3926"/>
              </a:lnSpc>
              <a:buFont typeface="Arial"/>
              <a:buChar char="⚬"/>
            </a:pPr>
            <a:r>
              <a:rPr lang="en-US" sz="3245">
                <a:solidFill>
                  <a:srgbClr val="334059"/>
                </a:solidFill>
                <a:latin typeface="Poppins"/>
                <a:ea typeface="Poppins"/>
                <a:cs typeface="Poppins"/>
                <a:sym typeface="Poppins"/>
              </a:rPr>
              <a:t>Any additional factors affecting job assignment</a:t>
            </a:r>
          </a:p>
        </p:txBody>
      </p:sp>
      <p:sp>
        <p:nvSpPr>
          <p:cNvPr id="6" name="Freeform 6"/>
          <p:cNvSpPr/>
          <p:nvPr/>
        </p:nvSpPr>
        <p:spPr>
          <a:xfrm>
            <a:off x="15187953" y="8879217"/>
            <a:ext cx="1925205" cy="758167"/>
          </a:xfrm>
          <a:custGeom>
            <a:avLst/>
            <a:gdLst/>
            <a:ahLst/>
            <a:cxnLst/>
            <a:rect l="l" t="t" r="r" b="b"/>
            <a:pathLst>
              <a:path w="1925205" h="758167">
                <a:moveTo>
                  <a:pt x="0" y="0"/>
                </a:moveTo>
                <a:lnTo>
                  <a:pt x="1925205" y="0"/>
                </a:lnTo>
                <a:lnTo>
                  <a:pt x="1925205" y="758166"/>
                </a:lnTo>
                <a:lnTo>
                  <a:pt x="0" y="758166"/>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6064841" y="1882452"/>
            <a:ext cx="6158318" cy="8039404"/>
          </a:xfrm>
          <a:custGeom>
            <a:avLst/>
            <a:gdLst/>
            <a:ahLst/>
            <a:cxnLst/>
            <a:rect l="l" t="t" r="r" b="b"/>
            <a:pathLst>
              <a:path w="6158318" h="8039404">
                <a:moveTo>
                  <a:pt x="0" y="0"/>
                </a:moveTo>
                <a:lnTo>
                  <a:pt x="6158318" y="0"/>
                </a:lnTo>
                <a:lnTo>
                  <a:pt x="6158318" y="8039404"/>
                </a:lnTo>
                <a:lnTo>
                  <a:pt x="0" y="8039404"/>
                </a:lnTo>
                <a:lnTo>
                  <a:pt x="0" y="0"/>
                </a:lnTo>
                <a:close/>
              </a:path>
            </a:pathLst>
          </a:custGeom>
          <a:blipFill>
            <a:blip r:embed="rId3"/>
            <a:stretch>
              <a:fillRect/>
            </a:stretch>
          </a:blipFill>
        </p:spPr>
      </p:sp>
      <p:sp>
        <p:nvSpPr>
          <p:cNvPr id="4" name="TextBox 4"/>
          <p:cNvSpPr txBox="1"/>
          <p:nvPr/>
        </p:nvSpPr>
        <p:spPr>
          <a:xfrm>
            <a:off x="1028700" y="530976"/>
            <a:ext cx="12668536"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TRANSITIONAL TASK ASSIGNMENT</a:t>
            </a:r>
          </a:p>
        </p:txBody>
      </p:sp>
      <p:sp>
        <p:nvSpPr>
          <p:cNvPr id="5" name="TextBox 5"/>
          <p:cNvSpPr txBox="1"/>
          <p:nvPr/>
        </p:nvSpPr>
        <p:spPr>
          <a:xfrm>
            <a:off x="1028700" y="1545114"/>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FORM</a:t>
            </a:r>
          </a:p>
        </p:txBody>
      </p:sp>
      <p:sp>
        <p:nvSpPr>
          <p:cNvPr id="6" name="Freeform 6"/>
          <p:cNvSpPr/>
          <p:nvPr/>
        </p:nvSpPr>
        <p:spPr>
          <a:xfrm>
            <a:off x="15187953" y="8879217"/>
            <a:ext cx="1925205" cy="758167"/>
          </a:xfrm>
          <a:custGeom>
            <a:avLst/>
            <a:gdLst/>
            <a:ahLst/>
            <a:cxnLst/>
            <a:rect l="l" t="t" r="r" b="b"/>
            <a:pathLst>
              <a:path w="1925205" h="758167">
                <a:moveTo>
                  <a:pt x="0" y="0"/>
                </a:moveTo>
                <a:lnTo>
                  <a:pt x="1925205" y="0"/>
                </a:lnTo>
                <a:lnTo>
                  <a:pt x="1925205" y="758166"/>
                </a:lnTo>
                <a:lnTo>
                  <a:pt x="0" y="758166"/>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1000125"/>
            <a:ext cx="15655328" cy="4328160"/>
          </a:xfrm>
          <a:prstGeom prst="rect">
            <a:avLst/>
          </a:prstGeom>
        </p:spPr>
        <p:txBody>
          <a:bodyPr lIns="0" tIns="0" rIns="0" bIns="0" rtlCol="0" anchor="t">
            <a:spAutoFit/>
          </a:bodyPr>
          <a:lstStyle/>
          <a:p>
            <a:pPr algn="l">
              <a:lnSpc>
                <a:spcPts val="4679"/>
              </a:lnSpc>
            </a:pPr>
            <a:r>
              <a:rPr lang="en-US" sz="3599">
                <a:solidFill>
                  <a:srgbClr val="000000"/>
                </a:solidFill>
                <a:latin typeface="League Spartan"/>
                <a:ea typeface="League Spartan"/>
                <a:cs typeface="League Spartan"/>
                <a:sym typeface="League Spartan"/>
              </a:rPr>
              <a:t>PHYSICAL WORK CATEGORIES:</a:t>
            </a:r>
          </a:p>
          <a:p>
            <a:pPr algn="l">
              <a:lnSpc>
                <a:spcPts val="1649"/>
              </a:lnSpc>
            </a:pPr>
            <a:r>
              <a:rPr lang="en-US" sz="3299">
                <a:solidFill>
                  <a:srgbClr val="FFFFFF"/>
                </a:solidFill>
                <a:latin typeface="Poppins"/>
                <a:ea typeface="Poppins"/>
                <a:cs typeface="Poppins"/>
                <a:sym typeface="Poppins"/>
              </a:rPr>
              <a:t> </a:t>
            </a:r>
          </a:p>
          <a:p>
            <a:pPr algn="l">
              <a:lnSpc>
                <a:spcPts val="4290"/>
              </a:lnSpc>
            </a:pPr>
            <a:r>
              <a:rPr lang="en-US" sz="3300" b="1">
                <a:solidFill>
                  <a:srgbClr val="334059"/>
                </a:solidFill>
                <a:latin typeface="Poppins Bold"/>
                <a:ea typeface="Poppins Bold"/>
                <a:cs typeface="Poppins Bold"/>
                <a:sym typeface="Poppins Bold"/>
              </a:rPr>
              <a:t>Sedentary:</a:t>
            </a:r>
            <a:r>
              <a:rPr lang="en-US" sz="3300" b="1">
                <a:solidFill>
                  <a:srgbClr val="FFDC68"/>
                </a:solidFill>
                <a:latin typeface="Poppins Bold"/>
                <a:ea typeface="Poppins Bold"/>
                <a:cs typeface="Poppins Bold"/>
                <a:sym typeface="Poppins Bold"/>
              </a:rPr>
              <a:t> </a:t>
            </a:r>
            <a:r>
              <a:rPr lang="en-US" sz="3300">
                <a:solidFill>
                  <a:srgbClr val="000000"/>
                </a:solidFill>
                <a:latin typeface="Poppins"/>
                <a:ea typeface="Poppins"/>
                <a:cs typeface="Poppins"/>
                <a:sym typeface="Poppins"/>
              </a:rPr>
              <a:t>Negligible to 10 lbs. (</a:t>
            </a:r>
            <a:r>
              <a:rPr lang="en-US" sz="3300" i="1">
                <a:solidFill>
                  <a:srgbClr val="000000"/>
                </a:solidFill>
                <a:latin typeface="Poppins Italics"/>
                <a:ea typeface="Poppins Italics"/>
                <a:cs typeface="Poppins Italics"/>
                <a:sym typeface="Poppins Italics"/>
              </a:rPr>
              <a:t>done occasionally or frequently</a:t>
            </a:r>
            <a:r>
              <a:rPr lang="en-US" sz="3300">
                <a:solidFill>
                  <a:srgbClr val="000000"/>
                </a:solidFill>
                <a:latin typeface="Poppins"/>
                <a:ea typeface="Poppins"/>
                <a:cs typeface="Poppins"/>
                <a:sym typeface="Poppins"/>
              </a:rPr>
              <a:t>)</a:t>
            </a:r>
          </a:p>
          <a:p>
            <a:pPr algn="l">
              <a:lnSpc>
                <a:spcPts val="1650"/>
              </a:lnSpc>
            </a:pPr>
            <a:endParaRPr lang="en-US" sz="3300">
              <a:solidFill>
                <a:srgbClr val="000000"/>
              </a:solidFill>
              <a:latin typeface="Poppins"/>
              <a:ea typeface="Poppins"/>
              <a:cs typeface="Poppins"/>
              <a:sym typeface="Poppins"/>
            </a:endParaRPr>
          </a:p>
          <a:p>
            <a:pPr algn="l">
              <a:lnSpc>
                <a:spcPts val="4290"/>
              </a:lnSpc>
            </a:pPr>
            <a:r>
              <a:rPr lang="en-US" sz="3300" b="1">
                <a:solidFill>
                  <a:srgbClr val="334059"/>
                </a:solidFill>
                <a:latin typeface="Poppins Bold"/>
                <a:ea typeface="Poppins Bold"/>
                <a:cs typeface="Poppins Bold"/>
                <a:sym typeface="Poppins Bold"/>
              </a:rPr>
              <a:t>Light:</a:t>
            </a:r>
            <a:r>
              <a:rPr lang="en-US" sz="3300">
                <a:solidFill>
                  <a:srgbClr val="FFFFFF"/>
                </a:solidFill>
                <a:latin typeface="Poppins"/>
                <a:ea typeface="Poppins"/>
                <a:cs typeface="Poppins"/>
                <a:sym typeface="Poppins"/>
              </a:rPr>
              <a:t> </a:t>
            </a:r>
            <a:r>
              <a:rPr lang="en-US" sz="3300">
                <a:solidFill>
                  <a:srgbClr val="000000"/>
                </a:solidFill>
                <a:latin typeface="Poppins"/>
                <a:ea typeface="Poppins"/>
                <a:cs typeface="Poppins"/>
                <a:sym typeface="Poppins"/>
              </a:rPr>
              <a:t>Negligible to 20 lbs. (</a:t>
            </a:r>
            <a:r>
              <a:rPr lang="en-US" sz="3300" i="1">
                <a:solidFill>
                  <a:srgbClr val="000000"/>
                </a:solidFill>
                <a:latin typeface="Poppins Italics"/>
                <a:ea typeface="Poppins Italics"/>
                <a:cs typeface="Poppins Italics"/>
                <a:sym typeface="Poppins Italics"/>
              </a:rPr>
              <a:t>done occasionally to constantly</a:t>
            </a:r>
            <a:r>
              <a:rPr lang="en-US" sz="3300">
                <a:solidFill>
                  <a:srgbClr val="000000"/>
                </a:solidFill>
                <a:latin typeface="Poppins"/>
                <a:ea typeface="Poppins"/>
                <a:cs typeface="Poppins"/>
                <a:sym typeface="Poppins"/>
              </a:rPr>
              <a:t>)</a:t>
            </a:r>
          </a:p>
          <a:p>
            <a:pPr algn="l">
              <a:lnSpc>
                <a:spcPts val="1650"/>
              </a:lnSpc>
            </a:pPr>
            <a:endParaRPr lang="en-US" sz="3300">
              <a:solidFill>
                <a:srgbClr val="000000"/>
              </a:solidFill>
              <a:latin typeface="Poppins"/>
              <a:ea typeface="Poppins"/>
              <a:cs typeface="Poppins"/>
              <a:sym typeface="Poppins"/>
            </a:endParaRPr>
          </a:p>
          <a:p>
            <a:pPr algn="l">
              <a:lnSpc>
                <a:spcPts val="4290"/>
              </a:lnSpc>
            </a:pPr>
            <a:r>
              <a:rPr lang="en-US" sz="3300" b="1">
                <a:solidFill>
                  <a:srgbClr val="334059"/>
                </a:solidFill>
                <a:latin typeface="Poppins Bold"/>
                <a:ea typeface="Poppins Bold"/>
                <a:cs typeface="Poppins Bold"/>
                <a:sym typeface="Poppins Bold"/>
              </a:rPr>
              <a:t>Medium:</a:t>
            </a:r>
            <a:r>
              <a:rPr lang="en-US" sz="3300">
                <a:solidFill>
                  <a:srgbClr val="FFFFFF"/>
                </a:solidFill>
                <a:latin typeface="Poppins"/>
                <a:ea typeface="Poppins"/>
                <a:cs typeface="Poppins"/>
                <a:sym typeface="Poppins"/>
              </a:rPr>
              <a:t> </a:t>
            </a:r>
            <a:r>
              <a:rPr lang="en-US" sz="3300">
                <a:solidFill>
                  <a:srgbClr val="000000"/>
                </a:solidFill>
                <a:latin typeface="Poppins"/>
                <a:ea typeface="Poppins"/>
                <a:cs typeface="Poppins"/>
                <a:sym typeface="Poppins"/>
              </a:rPr>
              <a:t>20–50 lbs. (</a:t>
            </a:r>
            <a:r>
              <a:rPr lang="en-US" sz="3300" i="1">
                <a:solidFill>
                  <a:srgbClr val="000000"/>
                </a:solidFill>
                <a:latin typeface="Poppins Italics"/>
                <a:ea typeface="Poppins Italics"/>
                <a:cs typeface="Poppins Italics"/>
                <a:sym typeface="Poppins Italics"/>
              </a:rPr>
              <a:t>may be done up to constantly</a:t>
            </a:r>
            <a:r>
              <a:rPr lang="en-US" sz="3300">
                <a:solidFill>
                  <a:srgbClr val="000000"/>
                </a:solidFill>
                <a:latin typeface="Poppins"/>
                <a:ea typeface="Poppins"/>
                <a:cs typeface="Poppins"/>
                <a:sym typeface="Poppins"/>
              </a:rPr>
              <a:t>)</a:t>
            </a:r>
          </a:p>
          <a:p>
            <a:pPr algn="l">
              <a:lnSpc>
                <a:spcPts val="1650"/>
              </a:lnSpc>
            </a:pPr>
            <a:endParaRPr lang="en-US" sz="3300">
              <a:solidFill>
                <a:srgbClr val="000000"/>
              </a:solidFill>
              <a:latin typeface="Poppins"/>
              <a:ea typeface="Poppins"/>
              <a:cs typeface="Poppins"/>
              <a:sym typeface="Poppins"/>
            </a:endParaRPr>
          </a:p>
          <a:p>
            <a:pPr algn="l">
              <a:lnSpc>
                <a:spcPts val="4290"/>
              </a:lnSpc>
            </a:pPr>
            <a:r>
              <a:rPr lang="en-US" sz="3300" b="1">
                <a:solidFill>
                  <a:srgbClr val="334059"/>
                </a:solidFill>
                <a:latin typeface="Poppins Bold"/>
                <a:ea typeface="Poppins Bold"/>
                <a:cs typeface="Poppins Bold"/>
                <a:sym typeface="Poppins Bold"/>
              </a:rPr>
              <a:t>Heavy:</a:t>
            </a:r>
            <a:r>
              <a:rPr lang="en-US" sz="3300">
                <a:solidFill>
                  <a:srgbClr val="FFFFFF"/>
                </a:solidFill>
                <a:latin typeface="Poppins"/>
                <a:ea typeface="Poppins"/>
                <a:cs typeface="Poppins"/>
                <a:sym typeface="Poppins"/>
              </a:rPr>
              <a:t> </a:t>
            </a:r>
            <a:r>
              <a:rPr lang="en-US" sz="3300">
                <a:solidFill>
                  <a:srgbClr val="000000"/>
                </a:solidFill>
                <a:latin typeface="Poppins"/>
                <a:ea typeface="Poppins"/>
                <a:cs typeface="Poppins"/>
                <a:sym typeface="Poppins"/>
              </a:rPr>
              <a:t>50–100 lbs. (</a:t>
            </a:r>
            <a:r>
              <a:rPr lang="en-US" sz="3300" i="1">
                <a:solidFill>
                  <a:srgbClr val="000000"/>
                </a:solidFill>
                <a:latin typeface="Poppins Italics"/>
                <a:ea typeface="Poppins Italics"/>
                <a:cs typeface="Poppins Italics"/>
                <a:sym typeface="Poppins Italics"/>
              </a:rPr>
              <a:t>may be done up to constantly</a:t>
            </a:r>
            <a:r>
              <a:rPr lang="en-US" sz="3300">
                <a:solidFill>
                  <a:srgbClr val="000000"/>
                </a:solidFill>
                <a:latin typeface="Poppins"/>
                <a:ea typeface="Poppins"/>
                <a:cs typeface="Poppins"/>
                <a:sym typeface="Poppins"/>
              </a:rPr>
              <a:t>)</a:t>
            </a:r>
          </a:p>
          <a:p>
            <a:pPr algn="l">
              <a:lnSpc>
                <a:spcPts val="1650"/>
              </a:lnSpc>
            </a:pPr>
            <a:endParaRPr lang="en-US" sz="3300">
              <a:solidFill>
                <a:srgbClr val="000000"/>
              </a:solidFill>
              <a:latin typeface="Poppins"/>
              <a:ea typeface="Poppins"/>
              <a:cs typeface="Poppins"/>
              <a:sym typeface="Poppins"/>
            </a:endParaRPr>
          </a:p>
          <a:p>
            <a:pPr algn="l">
              <a:lnSpc>
                <a:spcPts val="4290"/>
              </a:lnSpc>
            </a:pPr>
            <a:r>
              <a:rPr lang="en-US" sz="3300" b="1">
                <a:solidFill>
                  <a:srgbClr val="334059"/>
                </a:solidFill>
                <a:latin typeface="Poppins Bold"/>
                <a:ea typeface="Poppins Bold"/>
                <a:cs typeface="Poppins Bold"/>
                <a:sym typeface="Poppins Bold"/>
              </a:rPr>
              <a:t>Very Heavy:</a:t>
            </a:r>
            <a:r>
              <a:rPr lang="en-US" sz="3300">
                <a:solidFill>
                  <a:srgbClr val="334059"/>
                </a:solidFill>
                <a:latin typeface="Poppins"/>
                <a:ea typeface="Poppins"/>
                <a:cs typeface="Poppins"/>
                <a:sym typeface="Poppins"/>
              </a:rPr>
              <a:t> </a:t>
            </a:r>
            <a:r>
              <a:rPr lang="en-US" sz="3300">
                <a:solidFill>
                  <a:srgbClr val="000000"/>
                </a:solidFill>
                <a:latin typeface="Poppins"/>
                <a:ea typeface="Poppins"/>
                <a:cs typeface="Poppins"/>
                <a:sym typeface="Poppins"/>
              </a:rPr>
              <a:t>Over 100 lbs. (</a:t>
            </a:r>
            <a:r>
              <a:rPr lang="en-US" sz="3300" i="1">
                <a:solidFill>
                  <a:srgbClr val="000000"/>
                </a:solidFill>
                <a:latin typeface="Poppins Italics"/>
                <a:ea typeface="Poppins Italics"/>
                <a:cs typeface="Poppins Italics"/>
                <a:sym typeface="Poppins Italics"/>
              </a:rPr>
              <a:t>may be done up to constantly</a:t>
            </a:r>
            <a:r>
              <a:rPr lang="en-US" sz="3300">
                <a:solidFill>
                  <a:srgbClr val="000000"/>
                </a:solidFill>
                <a:latin typeface="Poppins"/>
                <a:ea typeface="Poppins"/>
                <a:cs typeface="Poppins"/>
                <a:sym typeface="Poppins"/>
              </a:rPr>
              <a:t>)</a:t>
            </a:r>
          </a:p>
        </p:txBody>
      </p:sp>
      <p:sp>
        <p:nvSpPr>
          <p:cNvPr id="4" name="TextBox 4"/>
          <p:cNvSpPr txBox="1"/>
          <p:nvPr/>
        </p:nvSpPr>
        <p:spPr>
          <a:xfrm>
            <a:off x="8024114" y="6270216"/>
            <a:ext cx="9235186" cy="3452496"/>
          </a:xfrm>
          <a:prstGeom prst="rect">
            <a:avLst/>
          </a:prstGeom>
        </p:spPr>
        <p:txBody>
          <a:bodyPr lIns="0" tIns="0" rIns="0" bIns="0" rtlCol="0" anchor="t">
            <a:spAutoFit/>
          </a:bodyPr>
          <a:lstStyle/>
          <a:p>
            <a:pPr algn="just">
              <a:lnSpc>
                <a:spcPts val="4679"/>
              </a:lnSpc>
            </a:pPr>
            <a:r>
              <a:rPr lang="en-US" sz="3599">
                <a:solidFill>
                  <a:srgbClr val="000000"/>
                </a:solidFill>
                <a:latin typeface="League Spartan"/>
                <a:ea typeface="League Spartan"/>
                <a:cs typeface="League Spartan"/>
                <a:sym typeface="League Spartan"/>
              </a:rPr>
              <a:t>FREQUENCY CODES (8 HOUR DAY):</a:t>
            </a:r>
          </a:p>
          <a:p>
            <a:pPr algn="just">
              <a:lnSpc>
                <a:spcPts val="1499"/>
              </a:lnSpc>
            </a:pPr>
            <a:endParaRPr lang="en-US" sz="3599">
              <a:solidFill>
                <a:srgbClr val="000000"/>
              </a:solidFill>
              <a:latin typeface="League Spartan"/>
              <a:ea typeface="League Spartan"/>
              <a:cs typeface="League Spartan"/>
              <a:sym typeface="League Spartan"/>
            </a:endParaRPr>
          </a:p>
          <a:p>
            <a:pPr algn="just">
              <a:lnSpc>
                <a:spcPts val="4159"/>
              </a:lnSpc>
            </a:pPr>
            <a:r>
              <a:rPr lang="en-US" sz="3199" b="1">
                <a:solidFill>
                  <a:srgbClr val="334059"/>
                </a:solidFill>
                <a:latin typeface="Poppins Bold"/>
                <a:ea typeface="Poppins Bold"/>
                <a:cs typeface="Poppins Bold"/>
                <a:sym typeface="Poppins Bold"/>
              </a:rPr>
              <a:t>N (None):</a:t>
            </a:r>
            <a:r>
              <a:rPr lang="en-US" sz="3199">
                <a:solidFill>
                  <a:srgbClr val="000000"/>
                </a:solidFill>
                <a:latin typeface="Poppins"/>
                <a:ea typeface="Poppins"/>
                <a:cs typeface="Poppins"/>
                <a:sym typeface="Poppins"/>
              </a:rPr>
              <a:t> 0 hours</a:t>
            </a:r>
          </a:p>
          <a:p>
            <a:pPr algn="just">
              <a:lnSpc>
                <a:spcPts val="1599"/>
              </a:lnSpc>
            </a:pPr>
            <a:endParaRPr lang="en-US" sz="3199">
              <a:solidFill>
                <a:srgbClr val="000000"/>
              </a:solidFill>
              <a:latin typeface="Poppins"/>
              <a:ea typeface="Poppins"/>
              <a:cs typeface="Poppins"/>
              <a:sym typeface="Poppins"/>
            </a:endParaRPr>
          </a:p>
          <a:p>
            <a:pPr algn="just">
              <a:lnSpc>
                <a:spcPts val="4159"/>
              </a:lnSpc>
            </a:pPr>
            <a:r>
              <a:rPr lang="en-US" sz="3199" b="1">
                <a:solidFill>
                  <a:srgbClr val="334059"/>
                </a:solidFill>
                <a:latin typeface="Poppins Bold"/>
                <a:ea typeface="Poppins Bold"/>
                <a:cs typeface="Poppins Bold"/>
                <a:sym typeface="Poppins Bold"/>
              </a:rPr>
              <a:t>O (Occasionally):</a:t>
            </a:r>
            <a:r>
              <a:rPr lang="en-US" sz="3199">
                <a:solidFill>
                  <a:srgbClr val="000000"/>
                </a:solidFill>
                <a:latin typeface="Poppins"/>
                <a:ea typeface="Poppins"/>
                <a:cs typeface="Poppins"/>
                <a:sym typeface="Poppins"/>
              </a:rPr>
              <a:t> Up to 2 hours, 40 minutes</a:t>
            </a:r>
          </a:p>
          <a:p>
            <a:pPr algn="just">
              <a:lnSpc>
                <a:spcPts val="1599"/>
              </a:lnSpc>
            </a:pPr>
            <a:endParaRPr lang="en-US" sz="3199">
              <a:solidFill>
                <a:srgbClr val="000000"/>
              </a:solidFill>
              <a:latin typeface="Poppins"/>
              <a:ea typeface="Poppins"/>
              <a:cs typeface="Poppins"/>
              <a:sym typeface="Poppins"/>
            </a:endParaRPr>
          </a:p>
          <a:p>
            <a:pPr algn="just">
              <a:lnSpc>
                <a:spcPts val="4159"/>
              </a:lnSpc>
            </a:pPr>
            <a:r>
              <a:rPr lang="en-US" sz="3199" b="1">
                <a:solidFill>
                  <a:srgbClr val="334059"/>
                </a:solidFill>
                <a:latin typeface="Poppins Bold"/>
                <a:ea typeface="Poppins Bold"/>
                <a:cs typeface="Poppins Bold"/>
                <a:sym typeface="Poppins Bold"/>
              </a:rPr>
              <a:t>F (Frequently): </a:t>
            </a:r>
            <a:r>
              <a:rPr lang="en-US" sz="3199">
                <a:solidFill>
                  <a:srgbClr val="000000"/>
                </a:solidFill>
                <a:latin typeface="Poppins"/>
                <a:ea typeface="Poppins"/>
                <a:cs typeface="Poppins"/>
                <a:sym typeface="Poppins"/>
              </a:rPr>
              <a:t>Up to 5 hours, 20 minutes</a:t>
            </a:r>
          </a:p>
          <a:p>
            <a:pPr algn="just">
              <a:lnSpc>
                <a:spcPts val="1599"/>
              </a:lnSpc>
            </a:pPr>
            <a:endParaRPr lang="en-US" sz="3199">
              <a:solidFill>
                <a:srgbClr val="000000"/>
              </a:solidFill>
              <a:latin typeface="Poppins"/>
              <a:ea typeface="Poppins"/>
              <a:cs typeface="Poppins"/>
              <a:sym typeface="Poppins"/>
            </a:endParaRPr>
          </a:p>
          <a:p>
            <a:pPr algn="just">
              <a:lnSpc>
                <a:spcPts val="4159"/>
              </a:lnSpc>
            </a:pPr>
            <a:r>
              <a:rPr lang="en-US" sz="3199" b="1">
                <a:solidFill>
                  <a:srgbClr val="334059"/>
                </a:solidFill>
                <a:latin typeface="Poppins Bold"/>
                <a:ea typeface="Poppins Bold"/>
                <a:cs typeface="Poppins Bold"/>
                <a:sym typeface="Poppins Bold"/>
              </a:rPr>
              <a:t>C (Constantly): </a:t>
            </a:r>
            <a:r>
              <a:rPr lang="en-US" sz="3199">
                <a:solidFill>
                  <a:srgbClr val="000000"/>
                </a:solidFill>
                <a:latin typeface="Poppins"/>
                <a:ea typeface="Poppins"/>
                <a:cs typeface="Poppins"/>
                <a:sym typeface="Poppins"/>
              </a:rPr>
              <a:t>Up to 8 hours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8628697" y="4485553"/>
            <a:ext cx="8630603" cy="5307821"/>
          </a:xfrm>
          <a:custGeom>
            <a:avLst/>
            <a:gdLst/>
            <a:ahLst/>
            <a:cxnLst/>
            <a:rect l="l" t="t" r="r" b="b"/>
            <a:pathLst>
              <a:path w="8630603" h="5307821">
                <a:moveTo>
                  <a:pt x="0" y="0"/>
                </a:moveTo>
                <a:lnTo>
                  <a:pt x="8630603" y="0"/>
                </a:lnTo>
                <a:lnTo>
                  <a:pt x="8630603" y="5307821"/>
                </a:lnTo>
                <a:lnTo>
                  <a:pt x="0" y="5307821"/>
                </a:lnTo>
                <a:lnTo>
                  <a:pt x="0" y="0"/>
                </a:lnTo>
                <a:close/>
              </a:path>
            </a:pathLst>
          </a:custGeom>
          <a:blipFill>
            <a:blip r:embed="rId3"/>
            <a:stretch>
              <a:fillRect/>
            </a:stretch>
          </a:blipFill>
        </p:spPr>
      </p:sp>
      <p:sp>
        <p:nvSpPr>
          <p:cNvPr id="4" name="TextBox 4"/>
          <p:cNvSpPr txBox="1"/>
          <p:nvPr/>
        </p:nvSpPr>
        <p:spPr>
          <a:xfrm>
            <a:off x="1028700" y="90487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MAKING MODIFIED WORK,</a:t>
            </a:r>
          </a:p>
        </p:txBody>
      </p:sp>
      <p:sp>
        <p:nvSpPr>
          <p:cNvPr id="5" name="TextBox 5"/>
          <p:cNvSpPr txBox="1"/>
          <p:nvPr/>
        </p:nvSpPr>
        <p:spPr>
          <a:xfrm>
            <a:off x="764018" y="3253162"/>
            <a:ext cx="14890470" cy="1690821"/>
          </a:xfrm>
          <a:prstGeom prst="rect">
            <a:avLst/>
          </a:prstGeom>
        </p:spPr>
        <p:txBody>
          <a:bodyPr lIns="0" tIns="0" rIns="0" bIns="0" rtlCol="0" anchor="t">
            <a:spAutoFit/>
          </a:bodyPr>
          <a:lstStyle/>
          <a:p>
            <a:pPr marL="786959" lvl="1" indent="-393479" algn="l">
              <a:lnSpc>
                <a:spcPts val="4410"/>
              </a:lnSpc>
              <a:buFont typeface="Arial"/>
              <a:buChar char="•"/>
            </a:pPr>
            <a:r>
              <a:rPr lang="en-US" sz="3645">
                <a:solidFill>
                  <a:srgbClr val="334059"/>
                </a:solidFill>
                <a:latin typeface="Poppins"/>
                <a:ea typeface="Poppins"/>
                <a:cs typeface="Poppins"/>
                <a:sym typeface="Poppins"/>
              </a:rPr>
              <a:t>Create Accurate Job Descriptions </a:t>
            </a:r>
          </a:p>
          <a:p>
            <a:pPr marL="786959" lvl="1" indent="-393479" algn="l">
              <a:lnSpc>
                <a:spcPts val="4410"/>
              </a:lnSpc>
              <a:buFont typeface="Arial"/>
              <a:buChar char="•"/>
            </a:pPr>
            <a:r>
              <a:rPr lang="en-US" sz="3645">
                <a:solidFill>
                  <a:srgbClr val="334059"/>
                </a:solidFill>
                <a:latin typeface="Poppins"/>
                <a:ea typeface="Poppins"/>
                <a:cs typeface="Poppins"/>
                <a:sym typeface="Poppins"/>
              </a:rPr>
              <a:t>Assess Physical Demands</a:t>
            </a:r>
          </a:p>
          <a:p>
            <a:pPr marL="786959" lvl="1" indent="-393479" algn="l">
              <a:lnSpc>
                <a:spcPts val="4410"/>
              </a:lnSpc>
              <a:buFont typeface="Arial"/>
              <a:buChar char="•"/>
            </a:pPr>
            <a:r>
              <a:rPr lang="en-US" sz="3645">
                <a:solidFill>
                  <a:srgbClr val="334059"/>
                </a:solidFill>
                <a:latin typeface="Poppins"/>
                <a:ea typeface="Poppins"/>
                <a:cs typeface="Poppins"/>
                <a:sym typeface="Poppins"/>
              </a:rPr>
              <a:t>Build Individual Plans </a:t>
            </a:r>
          </a:p>
        </p:txBody>
      </p:sp>
      <p:sp>
        <p:nvSpPr>
          <p:cNvPr id="6" name="TextBox 6"/>
          <p:cNvSpPr txBox="1"/>
          <p:nvPr/>
        </p:nvSpPr>
        <p:spPr>
          <a:xfrm>
            <a:off x="1028700" y="1820508"/>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WORK</a:t>
            </a:r>
          </a:p>
        </p:txBody>
      </p:sp>
      <p:grpSp>
        <p:nvGrpSpPr>
          <p:cNvPr id="7" name="Group 7"/>
          <p:cNvGrpSpPr/>
          <p:nvPr/>
        </p:nvGrpSpPr>
        <p:grpSpPr>
          <a:xfrm>
            <a:off x="1038225" y="8705684"/>
            <a:ext cx="2514600" cy="260350"/>
            <a:chOff x="0" y="0"/>
            <a:chExt cx="662281" cy="68570"/>
          </a:xfrm>
        </p:grpSpPr>
        <p:sp>
          <p:nvSpPr>
            <p:cNvPr id="8" name="Freeform 8"/>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9" name="TextBox 9"/>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8133201" y="0"/>
            <a:ext cx="10154799" cy="10287000"/>
            <a:chOff x="0" y="0"/>
            <a:chExt cx="2674515" cy="2709333"/>
          </a:xfrm>
        </p:grpSpPr>
        <p:sp>
          <p:nvSpPr>
            <p:cNvPr id="4" name="Freeform 4"/>
            <p:cNvSpPr/>
            <p:nvPr/>
          </p:nvSpPr>
          <p:spPr>
            <a:xfrm>
              <a:off x="0" y="0"/>
              <a:ext cx="2674515" cy="2709333"/>
            </a:xfrm>
            <a:custGeom>
              <a:avLst/>
              <a:gdLst/>
              <a:ahLst/>
              <a:cxnLst/>
              <a:rect l="l" t="t" r="r" b="b"/>
              <a:pathLst>
                <a:path w="2674515" h="2709333">
                  <a:moveTo>
                    <a:pt x="0" y="0"/>
                  </a:moveTo>
                  <a:lnTo>
                    <a:pt x="2674515" y="0"/>
                  </a:lnTo>
                  <a:lnTo>
                    <a:pt x="2674515" y="2709333"/>
                  </a:lnTo>
                  <a:lnTo>
                    <a:pt x="0" y="2709333"/>
                  </a:lnTo>
                  <a:close/>
                </a:path>
              </a:pathLst>
            </a:custGeom>
            <a:solidFill>
              <a:srgbClr val="334059"/>
            </a:solidFill>
          </p:spPr>
        </p:sp>
        <p:sp>
          <p:nvSpPr>
            <p:cNvPr id="5" name="TextBox 5"/>
            <p:cNvSpPr txBox="1"/>
            <p:nvPr/>
          </p:nvSpPr>
          <p:spPr>
            <a:xfrm>
              <a:off x="0" y="-47625"/>
              <a:ext cx="2674515" cy="275695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17108" y="3836933"/>
            <a:ext cx="6635504" cy="2613134"/>
          </a:xfrm>
          <a:custGeom>
            <a:avLst/>
            <a:gdLst/>
            <a:ahLst/>
            <a:cxnLst/>
            <a:rect l="l" t="t" r="r" b="b"/>
            <a:pathLst>
              <a:path w="6635504" h="2613134">
                <a:moveTo>
                  <a:pt x="0" y="0"/>
                </a:moveTo>
                <a:lnTo>
                  <a:pt x="6635503" y="0"/>
                </a:lnTo>
                <a:lnTo>
                  <a:pt x="6635503" y="2613134"/>
                </a:lnTo>
                <a:lnTo>
                  <a:pt x="0" y="2613134"/>
                </a:lnTo>
                <a:lnTo>
                  <a:pt x="0" y="0"/>
                </a:lnTo>
                <a:close/>
              </a:path>
            </a:pathLst>
          </a:custGeom>
          <a:blipFill>
            <a:blip r:embed="rId3"/>
            <a:stretch>
              <a:fillRect/>
            </a:stretch>
          </a:blipFill>
        </p:spPr>
      </p:sp>
      <p:sp>
        <p:nvSpPr>
          <p:cNvPr id="7" name="TextBox 7"/>
          <p:cNvSpPr txBox="1"/>
          <p:nvPr/>
        </p:nvSpPr>
        <p:spPr>
          <a:xfrm>
            <a:off x="9144000" y="2663337"/>
            <a:ext cx="8115300" cy="4500245"/>
          </a:xfrm>
          <a:prstGeom prst="rect">
            <a:avLst/>
          </a:prstGeom>
        </p:spPr>
        <p:txBody>
          <a:bodyPr lIns="0" tIns="0" rIns="0" bIns="0" rtlCol="0" anchor="t">
            <a:spAutoFit/>
          </a:bodyPr>
          <a:lstStyle/>
          <a:p>
            <a:pPr algn="just">
              <a:lnSpc>
                <a:spcPts val="4479"/>
              </a:lnSpc>
            </a:pPr>
            <a:r>
              <a:rPr lang="en-US" sz="3199">
                <a:solidFill>
                  <a:srgbClr val="FFFFFF"/>
                </a:solidFill>
                <a:latin typeface="Poppins"/>
                <a:ea typeface="Poppins"/>
                <a:cs typeface="Poppins"/>
                <a:sym typeface="Poppins"/>
              </a:rPr>
              <a:t>This presentation is intended as a summary only, and is not meant as legal advice or risk management advice. Please consult your attorney to obtain legal advice, and your risk management professional to obtain risk management advice.</a:t>
            </a:r>
          </a:p>
          <a:p>
            <a:pPr algn="just">
              <a:lnSpc>
                <a:spcPts val="4479"/>
              </a:lnSpc>
              <a:spcBef>
                <a:spcPct val="0"/>
              </a:spcBef>
            </a:pPr>
            <a:endParaRPr lang="en-US" sz="3199">
              <a:solidFill>
                <a:srgbClr val="FFFFFF"/>
              </a:solidFill>
              <a:latin typeface="Poppins"/>
              <a:ea typeface="Poppins"/>
              <a:cs typeface="Poppins"/>
              <a:sym typeface="Poppins"/>
            </a:endParaRPr>
          </a:p>
        </p:txBody>
      </p:sp>
      <p:sp>
        <p:nvSpPr>
          <p:cNvPr id="8" name="TextBox 8"/>
          <p:cNvSpPr txBox="1"/>
          <p:nvPr/>
        </p:nvSpPr>
        <p:spPr>
          <a:xfrm>
            <a:off x="9161901" y="914400"/>
            <a:ext cx="8097399" cy="914363"/>
          </a:xfrm>
          <a:prstGeom prst="rect">
            <a:avLst/>
          </a:prstGeom>
        </p:spPr>
        <p:txBody>
          <a:bodyPr lIns="0" tIns="0" rIns="0" bIns="0" rtlCol="0" anchor="t">
            <a:spAutoFit/>
          </a:bodyPr>
          <a:lstStyle/>
          <a:p>
            <a:pPr algn="r">
              <a:lnSpc>
                <a:spcPts val="7352"/>
              </a:lnSpc>
            </a:pPr>
            <a:r>
              <a:rPr lang="en-US" sz="5251">
                <a:solidFill>
                  <a:srgbClr val="FFFFFF"/>
                </a:solidFill>
                <a:latin typeface="Roboto"/>
                <a:ea typeface="Roboto"/>
                <a:cs typeface="Roboto"/>
                <a:sym typeface="Roboto"/>
              </a:rPr>
              <a:t>DISCLAIMER</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90487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TAILORED: </a:t>
            </a:r>
          </a:p>
        </p:txBody>
      </p:sp>
      <p:sp>
        <p:nvSpPr>
          <p:cNvPr id="4" name="TextBox 4"/>
          <p:cNvSpPr txBox="1"/>
          <p:nvPr/>
        </p:nvSpPr>
        <p:spPr>
          <a:xfrm>
            <a:off x="1028700" y="3024562"/>
            <a:ext cx="15426621" cy="4825517"/>
          </a:xfrm>
          <a:prstGeom prst="rect">
            <a:avLst/>
          </a:prstGeom>
        </p:spPr>
        <p:txBody>
          <a:bodyPr lIns="0" tIns="0" rIns="0" bIns="0" rtlCol="0" anchor="t">
            <a:spAutoFit/>
          </a:bodyPr>
          <a:lstStyle/>
          <a:p>
            <a:pPr algn="l">
              <a:lnSpc>
                <a:spcPts val="6852"/>
              </a:lnSpc>
            </a:pPr>
            <a:r>
              <a:rPr lang="en-US" sz="3645">
                <a:solidFill>
                  <a:srgbClr val="334059"/>
                </a:solidFill>
                <a:latin typeface="Poppins"/>
                <a:ea typeface="Poppins"/>
                <a:cs typeface="Poppins"/>
                <a:sym typeface="Poppins"/>
              </a:rPr>
              <a:t>Not all injuries — or people — are the same.</a:t>
            </a:r>
          </a:p>
          <a:p>
            <a:pPr marL="786959" lvl="1" indent="-393479" algn="l">
              <a:lnSpc>
                <a:spcPts val="6852"/>
              </a:lnSpc>
              <a:buFont typeface="Arial"/>
              <a:buChar char="•"/>
            </a:pPr>
            <a:r>
              <a:rPr lang="en-US" sz="3645">
                <a:solidFill>
                  <a:srgbClr val="334059"/>
                </a:solidFill>
                <a:latin typeface="Poppins"/>
                <a:ea typeface="Poppins"/>
                <a:cs typeface="Poppins"/>
                <a:sym typeface="Poppins"/>
              </a:rPr>
              <a:t>Creating effective modified work means:</a:t>
            </a:r>
          </a:p>
          <a:p>
            <a:pPr marL="1573917" lvl="2" indent="-524639" algn="l">
              <a:lnSpc>
                <a:spcPts val="6852"/>
              </a:lnSpc>
              <a:buFont typeface="Arial"/>
              <a:buChar char="⚬"/>
            </a:pPr>
            <a:r>
              <a:rPr lang="en-US" sz="3645">
                <a:solidFill>
                  <a:srgbClr val="334059"/>
                </a:solidFill>
                <a:latin typeface="Poppins"/>
                <a:ea typeface="Poppins"/>
                <a:cs typeface="Poppins"/>
                <a:sym typeface="Poppins"/>
              </a:rPr>
              <a:t>Matching restrictions to real tasks</a:t>
            </a:r>
          </a:p>
          <a:p>
            <a:pPr marL="1573917" lvl="2" indent="-524639" algn="l">
              <a:lnSpc>
                <a:spcPts val="6852"/>
              </a:lnSpc>
              <a:buFont typeface="Arial"/>
              <a:buChar char="⚬"/>
            </a:pPr>
            <a:r>
              <a:rPr lang="en-US" sz="3645">
                <a:solidFill>
                  <a:srgbClr val="334059"/>
                </a:solidFill>
                <a:latin typeface="Poppins"/>
                <a:ea typeface="Poppins"/>
                <a:cs typeface="Poppins"/>
                <a:sym typeface="Poppins"/>
              </a:rPr>
              <a:t>Using physical demand data</a:t>
            </a:r>
          </a:p>
          <a:p>
            <a:pPr marL="1573917" lvl="2" indent="-524639" algn="l">
              <a:lnSpc>
                <a:spcPts val="5103"/>
              </a:lnSpc>
              <a:buFont typeface="Arial"/>
              <a:buChar char="⚬"/>
            </a:pPr>
            <a:r>
              <a:rPr lang="en-US" sz="3645">
                <a:solidFill>
                  <a:srgbClr val="334059"/>
                </a:solidFill>
                <a:latin typeface="Poppins"/>
                <a:ea typeface="Poppins"/>
                <a:cs typeface="Poppins"/>
                <a:sym typeface="Poppins"/>
              </a:rPr>
              <a:t>Involving HR, the treating physician, the employee, the carrier, risk manager, nurse case manager, and legal staff.</a:t>
            </a:r>
          </a:p>
        </p:txBody>
      </p:sp>
      <p:sp>
        <p:nvSpPr>
          <p:cNvPr id="5" name="TextBox 5"/>
          <p:cNvSpPr txBox="1"/>
          <p:nvPr/>
        </p:nvSpPr>
        <p:spPr>
          <a:xfrm>
            <a:off x="1028700" y="1820508"/>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ONE SIZE DOESN’T FIT ALL</a:t>
            </a:r>
          </a:p>
        </p:txBody>
      </p:sp>
      <p:grpSp>
        <p:nvGrpSpPr>
          <p:cNvPr id="6" name="Group 6"/>
          <p:cNvGrpSpPr/>
          <p:nvPr/>
        </p:nvGrpSpPr>
        <p:grpSpPr>
          <a:xfrm>
            <a:off x="1038225" y="8705684"/>
            <a:ext cx="2514600" cy="260350"/>
            <a:chOff x="0" y="0"/>
            <a:chExt cx="662281" cy="68570"/>
          </a:xfrm>
        </p:grpSpPr>
        <p:sp>
          <p:nvSpPr>
            <p:cNvPr id="7" name="Freeform 7"/>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8" name="TextBox 8"/>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368724"/>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COST</a:t>
            </a:r>
          </a:p>
        </p:txBody>
      </p:sp>
      <p:sp>
        <p:nvSpPr>
          <p:cNvPr id="4" name="TextBox 4"/>
          <p:cNvSpPr txBox="1"/>
          <p:nvPr/>
        </p:nvSpPr>
        <p:spPr>
          <a:xfrm>
            <a:off x="1028700" y="2628772"/>
            <a:ext cx="16230600" cy="7882071"/>
          </a:xfrm>
          <a:prstGeom prst="rect">
            <a:avLst/>
          </a:prstGeom>
        </p:spPr>
        <p:txBody>
          <a:bodyPr lIns="0" tIns="0" rIns="0" bIns="0" rtlCol="0" anchor="t">
            <a:spAutoFit/>
          </a:bodyPr>
          <a:lstStyle/>
          <a:p>
            <a:pPr algn="l">
              <a:lnSpc>
                <a:spcPts val="4410"/>
              </a:lnSpc>
            </a:pPr>
            <a:r>
              <a:rPr lang="en-US" sz="3645">
                <a:solidFill>
                  <a:srgbClr val="334059"/>
                </a:solidFill>
                <a:latin typeface="Poppins"/>
                <a:ea typeface="Poppins"/>
                <a:cs typeface="Poppins"/>
                <a:sym typeface="Poppins"/>
              </a:rPr>
              <a:t>Programs that support accident prevention and early return-to-work policies can significantly reduce WC costs. </a:t>
            </a:r>
          </a:p>
          <a:p>
            <a:pPr algn="l">
              <a:lnSpc>
                <a:spcPts val="4410"/>
              </a:lnSpc>
            </a:pPr>
            <a:endParaRPr lang="en-US" sz="3645">
              <a:solidFill>
                <a:srgbClr val="334059"/>
              </a:solidFill>
              <a:latin typeface="Poppins"/>
              <a:ea typeface="Poppins"/>
              <a:cs typeface="Poppins"/>
              <a:sym typeface="Poppins"/>
            </a:endParaRPr>
          </a:p>
          <a:p>
            <a:pPr marL="786959" lvl="1" indent="-393479" algn="l">
              <a:lnSpc>
                <a:spcPts val="5613"/>
              </a:lnSpc>
              <a:buFont typeface="Arial"/>
              <a:buChar char="•"/>
            </a:pPr>
            <a:r>
              <a:rPr lang="en-US" sz="3645">
                <a:solidFill>
                  <a:srgbClr val="334059"/>
                </a:solidFill>
                <a:latin typeface="Poppins"/>
                <a:ea typeface="Poppins"/>
                <a:cs typeface="Poppins"/>
                <a:sym typeface="Poppins"/>
              </a:rPr>
              <a:t>Create a return-to-work program to allow the district to benefit from new opportunities for task completion. </a:t>
            </a:r>
          </a:p>
          <a:p>
            <a:pPr marL="786959" lvl="1" indent="-393479" algn="l">
              <a:lnSpc>
                <a:spcPts val="5613"/>
              </a:lnSpc>
              <a:buFont typeface="Arial"/>
              <a:buChar char="•"/>
            </a:pPr>
            <a:r>
              <a:rPr lang="en-US" sz="3645">
                <a:solidFill>
                  <a:srgbClr val="334059"/>
                </a:solidFill>
                <a:latin typeface="Poppins"/>
                <a:ea typeface="Poppins"/>
                <a:cs typeface="Poppins"/>
                <a:sym typeface="Poppins"/>
              </a:rPr>
              <a:t>Commit to open lines of communication.</a:t>
            </a:r>
          </a:p>
          <a:p>
            <a:pPr marL="786959" lvl="1" indent="-393479" algn="l">
              <a:lnSpc>
                <a:spcPts val="5613"/>
              </a:lnSpc>
              <a:buFont typeface="Arial"/>
              <a:buChar char="•"/>
            </a:pPr>
            <a:r>
              <a:rPr lang="en-US" sz="3645">
                <a:solidFill>
                  <a:srgbClr val="334059"/>
                </a:solidFill>
                <a:latin typeface="Poppins"/>
                <a:ea typeface="Poppins"/>
                <a:cs typeface="Poppins"/>
                <a:sym typeface="Poppins"/>
              </a:rPr>
              <a:t>Develop a modified duty task list in advance that can evolve over time.</a:t>
            </a:r>
          </a:p>
          <a:p>
            <a:pPr marL="786959" lvl="1" indent="-393479" algn="l">
              <a:lnSpc>
                <a:spcPts val="5613"/>
              </a:lnSpc>
              <a:buFont typeface="Arial"/>
              <a:buChar char="•"/>
            </a:pPr>
            <a:r>
              <a:rPr lang="en-US" sz="3645">
                <a:solidFill>
                  <a:srgbClr val="334059"/>
                </a:solidFill>
                <a:latin typeface="Poppins"/>
                <a:ea typeface="Poppins"/>
                <a:cs typeface="Poppins"/>
                <a:sym typeface="Poppins"/>
              </a:rPr>
              <a:t>Consult WC adjusters, nurses, medical professionals, HR, and legal counsel to ensure compliance with all applicable laws and regulations.</a:t>
            </a:r>
          </a:p>
          <a:p>
            <a:pPr algn="l">
              <a:lnSpc>
                <a:spcPts val="4410"/>
              </a:lnSpc>
            </a:pPr>
            <a:endParaRPr lang="en-US" sz="3645">
              <a:solidFill>
                <a:srgbClr val="334059"/>
              </a:solidFill>
              <a:latin typeface="Poppins"/>
              <a:ea typeface="Poppins"/>
              <a:cs typeface="Poppins"/>
              <a:sym typeface="Poppins"/>
            </a:endParaRPr>
          </a:p>
        </p:txBody>
      </p:sp>
      <p:sp>
        <p:nvSpPr>
          <p:cNvPr id="5" name="TextBox 5"/>
          <p:cNvSpPr txBox="1"/>
          <p:nvPr/>
        </p:nvSpPr>
        <p:spPr>
          <a:xfrm>
            <a:off x="1028700" y="1284357"/>
            <a:ext cx="10498289"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CONTAINMENT</a:t>
            </a:r>
          </a:p>
        </p:txBody>
      </p:sp>
      <p:sp>
        <p:nvSpPr>
          <p:cNvPr id="6" name="Freeform 6"/>
          <p:cNvSpPr/>
          <p:nvPr/>
        </p:nvSpPr>
        <p:spPr>
          <a:xfrm>
            <a:off x="15141332" y="920838"/>
            <a:ext cx="1925205" cy="758167"/>
          </a:xfrm>
          <a:custGeom>
            <a:avLst/>
            <a:gdLst/>
            <a:ahLst/>
            <a:cxnLst/>
            <a:rect l="l" t="t" r="r" b="b"/>
            <a:pathLst>
              <a:path w="1925205" h="758167">
                <a:moveTo>
                  <a:pt x="0" y="0"/>
                </a:moveTo>
                <a:lnTo>
                  <a:pt x="1925204" y="0"/>
                </a:lnTo>
                <a:lnTo>
                  <a:pt x="1925204"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8997950"/>
            <a:ext cx="2514600" cy="260350"/>
            <a:chOff x="0" y="0"/>
            <a:chExt cx="662281" cy="68570"/>
          </a:xfrm>
        </p:grpSpPr>
        <p:sp>
          <p:nvSpPr>
            <p:cNvPr id="4" name="Freeform 4"/>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5" name="TextBox 5"/>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29830" y="2846387"/>
            <a:ext cx="4827222" cy="2891631"/>
            <a:chOff x="0" y="0"/>
            <a:chExt cx="6436295" cy="3855508"/>
          </a:xfrm>
        </p:grpSpPr>
        <p:grpSp>
          <p:nvGrpSpPr>
            <p:cNvPr id="7" name="Group 7"/>
            <p:cNvGrpSpPr/>
            <p:nvPr/>
          </p:nvGrpSpPr>
          <p:grpSpPr>
            <a:xfrm>
              <a:off x="0" y="0"/>
              <a:ext cx="6436295" cy="3855508"/>
              <a:chOff x="0" y="0"/>
              <a:chExt cx="1271367" cy="761582"/>
            </a:xfrm>
          </p:grpSpPr>
          <p:sp>
            <p:nvSpPr>
              <p:cNvPr id="8" name="Freeform 8"/>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9" name="TextBox 9"/>
              <p:cNvSpPr txBox="1"/>
              <p:nvPr/>
            </p:nvSpPr>
            <p:spPr>
              <a:xfrm>
                <a:off x="0" y="-47625"/>
                <a:ext cx="1271367" cy="809207"/>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b="1">
                  <a:solidFill>
                    <a:srgbClr val="FFFFFF"/>
                  </a:solidFill>
                  <a:latin typeface="League Spartan"/>
                  <a:ea typeface="League Spartan"/>
                  <a:cs typeface="League Spartan"/>
                  <a:sym typeface="League Spartan"/>
                </a:rPr>
                <a:t>SCENARIO 1</a:t>
              </a:r>
            </a:p>
          </p:txBody>
        </p:sp>
      </p:grpSp>
      <p:sp>
        <p:nvSpPr>
          <p:cNvPr id="11" name="TextBox 11"/>
          <p:cNvSpPr txBox="1"/>
          <p:nvPr/>
        </p:nvSpPr>
        <p:spPr>
          <a:xfrm>
            <a:off x="305809" y="923925"/>
            <a:ext cx="17676382" cy="912915"/>
          </a:xfrm>
          <a:prstGeom prst="rect">
            <a:avLst/>
          </a:prstGeom>
        </p:spPr>
        <p:txBody>
          <a:bodyPr lIns="0" tIns="0" rIns="0" bIns="0" rtlCol="0" anchor="t">
            <a:spAutoFit/>
          </a:bodyPr>
          <a:lstStyle/>
          <a:p>
            <a:pPr algn="ctr">
              <a:lnSpc>
                <a:spcPts val="7431"/>
              </a:lnSpc>
            </a:pPr>
            <a:r>
              <a:rPr lang="en-US" sz="5308">
                <a:solidFill>
                  <a:srgbClr val="334059"/>
                </a:solidFill>
                <a:latin typeface="League Spartan"/>
                <a:ea typeface="League Spartan"/>
                <a:cs typeface="League Spartan"/>
                <a:sym typeface="League Spartan"/>
              </a:rPr>
              <a:t>SCENARIOS</a:t>
            </a:r>
          </a:p>
        </p:txBody>
      </p:sp>
      <p:grpSp>
        <p:nvGrpSpPr>
          <p:cNvPr id="12" name="Group 12"/>
          <p:cNvGrpSpPr/>
          <p:nvPr/>
        </p:nvGrpSpPr>
        <p:grpSpPr>
          <a:xfrm>
            <a:off x="6730319" y="2846387"/>
            <a:ext cx="4827363" cy="2891631"/>
            <a:chOff x="0" y="0"/>
            <a:chExt cx="6436484" cy="3855508"/>
          </a:xfrm>
        </p:grpSpPr>
        <p:grpSp>
          <p:nvGrpSpPr>
            <p:cNvPr id="13" name="Group 13"/>
            <p:cNvGrpSpPr/>
            <p:nvPr/>
          </p:nvGrpSpPr>
          <p:grpSpPr>
            <a:xfrm>
              <a:off x="188" y="0"/>
              <a:ext cx="6436295" cy="3855508"/>
              <a:chOff x="0" y="0"/>
              <a:chExt cx="1271367" cy="761582"/>
            </a:xfrm>
          </p:grpSpPr>
          <p:sp>
            <p:nvSpPr>
              <p:cNvPr id="14" name="Freeform 14"/>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15" name="TextBox 15"/>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6" name="TextBox 16"/>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SCENARIO 2</a:t>
              </a:r>
            </a:p>
          </p:txBody>
        </p:sp>
      </p:grpSp>
      <p:grpSp>
        <p:nvGrpSpPr>
          <p:cNvPr id="17" name="Group 17"/>
          <p:cNvGrpSpPr/>
          <p:nvPr/>
        </p:nvGrpSpPr>
        <p:grpSpPr>
          <a:xfrm>
            <a:off x="12330948" y="2846387"/>
            <a:ext cx="4827222" cy="2891631"/>
            <a:chOff x="0" y="0"/>
            <a:chExt cx="6436295" cy="3855508"/>
          </a:xfrm>
        </p:grpSpPr>
        <p:grpSp>
          <p:nvGrpSpPr>
            <p:cNvPr id="18" name="Group 18"/>
            <p:cNvGrpSpPr/>
            <p:nvPr/>
          </p:nvGrpSpPr>
          <p:grpSpPr>
            <a:xfrm>
              <a:off x="0" y="0"/>
              <a:ext cx="6436295" cy="3855508"/>
              <a:chOff x="0" y="0"/>
              <a:chExt cx="1271367" cy="761582"/>
            </a:xfrm>
          </p:grpSpPr>
          <p:sp>
            <p:nvSpPr>
              <p:cNvPr id="19" name="Freeform 19"/>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20" name="TextBox 20"/>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1" name="TextBox 21"/>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SCENARIO 3</a:t>
              </a:r>
            </a:p>
          </p:txBody>
        </p:sp>
      </p:grpSp>
      <p:grpSp>
        <p:nvGrpSpPr>
          <p:cNvPr id="22" name="Group 22"/>
          <p:cNvGrpSpPr/>
          <p:nvPr/>
        </p:nvGrpSpPr>
        <p:grpSpPr>
          <a:xfrm>
            <a:off x="3930074" y="6106319"/>
            <a:ext cx="4827363" cy="2891631"/>
            <a:chOff x="0" y="0"/>
            <a:chExt cx="6436484" cy="3855508"/>
          </a:xfrm>
        </p:grpSpPr>
        <p:grpSp>
          <p:nvGrpSpPr>
            <p:cNvPr id="23" name="Group 23"/>
            <p:cNvGrpSpPr/>
            <p:nvPr/>
          </p:nvGrpSpPr>
          <p:grpSpPr>
            <a:xfrm>
              <a:off x="188" y="0"/>
              <a:ext cx="6436295" cy="3855508"/>
              <a:chOff x="0" y="0"/>
              <a:chExt cx="1271367" cy="761582"/>
            </a:xfrm>
          </p:grpSpPr>
          <p:sp>
            <p:nvSpPr>
              <p:cNvPr id="24" name="Freeform 24"/>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25" name="TextBox 25"/>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TextBox 26"/>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SCENARIO 4</a:t>
              </a:r>
            </a:p>
          </p:txBody>
        </p:sp>
      </p:grpSp>
      <p:grpSp>
        <p:nvGrpSpPr>
          <p:cNvPr id="27" name="Group 27"/>
          <p:cNvGrpSpPr/>
          <p:nvPr/>
        </p:nvGrpSpPr>
        <p:grpSpPr>
          <a:xfrm>
            <a:off x="9530704" y="6106319"/>
            <a:ext cx="4827222" cy="2891631"/>
            <a:chOff x="0" y="0"/>
            <a:chExt cx="6436295" cy="3855508"/>
          </a:xfrm>
        </p:grpSpPr>
        <p:grpSp>
          <p:nvGrpSpPr>
            <p:cNvPr id="28" name="Group 28"/>
            <p:cNvGrpSpPr/>
            <p:nvPr/>
          </p:nvGrpSpPr>
          <p:grpSpPr>
            <a:xfrm>
              <a:off x="0" y="0"/>
              <a:ext cx="6436295" cy="3855508"/>
              <a:chOff x="0" y="0"/>
              <a:chExt cx="1271367" cy="761582"/>
            </a:xfrm>
          </p:grpSpPr>
          <p:sp>
            <p:nvSpPr>
              <p:cNvPr id="29" name="Freeform 29"/>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30" name="TextBox 30"/>
              <p:cNvSpPr txBox="1"/>
              <p:nvPr/>
            </p:nvSpPr>
            <p:spPr>
              <a:xfrm>
                <a:off x="0" y="-47625"/>
                <a:ext cx="1271367" cy="80920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1" name="TextBox 31"/>
            <p:cNvSpPr txBox="1"/>
            <p:nvPr/>
          </p:nvSpPr>
          <p:spPr>
            <a:xfrm>
              <a:off x="0" y="1412629"/>
              <a:ext cx="6436295" cy="94452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SCENARIO 5</a:t>
              </a:r>
            </a:p>
          </p:txBody>
        </p:sp>
      </p:grpSp>
      <p:grpSp>
        <p:nvGrpSpPr>
          <p:cNvPr id="32" name="Group 32"/>
          <p:cNvGrpSpPr/>
          <p:nvPr/>
        </p:nvGrpSpPr>
        <p:grpSpPr>
          <a:xfrm>
            <a:off x="14744559" y="8997950"/>
            <a:ext cx="2514600" cy="260350"/>
            <a:chOff x="0" y="0"/>
            <a:chExt cx="662281" cy="68570"/>
          </a:xfrm>
        </p:grpSpPr>
        <p:sp>
          <p:nvSpPr>
            <p:cNvPr id="33" name="Freeform 33"/>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34" name="TextBox 34"/>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1722062" y="4598073"/>
            <a:ext cx="3642477" cy="763732"/>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Stuck at home, </a:t>
            </a:r>
          </a:p>
          <a:p>
            <a:pPr algn="ctr">
              <a:lnSpc>
                <a:spcPts val="2943"/>
              </a:lnSpc>
            </a:pPr>
            <a:r>
              <a:rPr lang="en-US" sz="2651" i="1">
                <a:solidFill>
                  <a:srgbClr val="FFFFFF"/>
                </a:solidFill>
                <a:latin typeface="Roboto Italics"/>
                <a:ea typeface="Roboto Italics"/>
                <a:cs typeface="Roboto Italics"/>
                <a:sym typeface="Roboto Italics"/>
              </a:rPr>
              <a:t>losing hope</a:t>
            </a:r>
          </a:p>
        </p:txBody>
      </p:sp>
      <p:sp>
        <p:nvSpPr>
          <p:cNvPr id="36" name="TextBox 36"/>
          <p:cNvSpPr txBox="1"/>
          <p:nvPr/>
        </p:nvSpPr>
        <p:spPr>
          <a:xfrm>
            <a:off x="7322762" y="4783811"/>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refusal</a:t>
            </a:r>
          </a:p>
        </p:txBody>
      </p:sp>
      <p:sp>
        <p:nvSpPr>
          <p:cNvPr id="37" name="TextBox 37"/>
          <p:cNvSpPr txBox="1"/>
          <p:nvPr/>
        </p:nvSpPr>
        <p:spPr>
          <a:xfrm>
            <a:off x="12923320" y="4751243"/>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questions</a:t>
            </a:r>
          </a:p>
        </p:txBody>
      </p:sp>
      <p:sp>
        <p:nvSpPr>
          <p:cNvPr id="38" name="TextBox 38"/>
          <p:cNvSpPr txBox="1"/>
          <p:nvPr/>
        </p:nvSpPr>
        <p:spPr>
          <a:xfrm>
            <a:off x="4522517" y="8097320"/>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re-injured</a:t>
            </a:r>
          </a:p>
        </p:txBody>
      </p:sp>
      <p:sp>
        <p:nvSpPr>
          <p:cNvPr id="39" name="TextBox 39"/>
          <p:cNvSpPr txBox="1"/>
          <p:nvPr/>
        </p:nvSpPr>
        <p:spPr>
          <a:xfrm>
            <a:off x="10123076" y="8097320"/>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No accommodations</a:t>
            </a:r>
          </a:p>
        </p:txBody>
      </p:sp>
      <p:sp>
        <p:nvSpPr>
          <p:cNvPr id="40" name="Freeform 40"/>
          <p:cNvSpPr/>
          <p:nvPr/>
        </p:nvSpPr>
        <p:spPr>
          <a:xfrm>
            <a:off x="15164642" y="849724"/>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451174" y="613966"/>
            <a:ext cx="3776471" cy="2262205"/>
            <a:chOff x="0" y="0"/>
            <a:chExt cx="5035295" cy="3016273"/>
          </a:xfrm>
        </p:grpSpPr>
        <p:grpSp>
          <p:nvGrpSpPr>
            <p:cNvPr id="4" name="Group 4"/>
            <p:cNvGrpSpPr/>
            <p:nvPr/>
          </p:nvGrpSpPr>
          <p:grpSpPr>
            <a:xfrm>
              <a:off x="0" y="0"/>
              <a:ext cx="5035295" cy="3016273"/>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60"/>
                  </a:lnSpc>
                </a:pPr>
                <a:endParaRPr/>
              </a:p>
            </p:txBody>
          </p:sp>
        </p:grpSp>
        <p:sp>
          <p:nvSpPr>
            <p:cNvPr id="7" name="TextBox 7"/>
            <p:cNvSpPr txBox="1"/>
            <p:nvPr/>
          </p:nvSpPr>
          <p:spPr>
            <a:xfrm>
              <a:off x="0" y="1115054"/>
              <a:ext cx="5035295" cy="729014"/>
            </a:xfrm>
            <a:prstGeom prst="rect">
              <a:avLst/>
            </a:prstGeom>
          </p:spPr>
          <p:txBody>
            <a:bodyPr lIns="0" tIns="0" rIns="0" bIns="0" rtlCol="0" anchor="t">
              <a:spAutoFit/>
            </a:bodyPr>
            <a:lstStyle/>
            <a:p>
              <a:pPr algn="ctr">
                <a:lnSpc>
                  <a:spcPts val="4673"/>
                </a:lnSpc>
              </a:pPr>
              <a:r>
                <a:rPr lang="en-US" sz="3337" b="1">
                  <a:solidFill>
                    <a:srgbClr val="FFFFFF"/>
                  </a:solidFill>
                  <a:latin typeface="League Spartan"/>
                  <a:ea typeface="League Spartan"/>
                  <a:cs typeface="League Spartan"/>
                  <a:sym typeface="League Spartan"/>
                </a:rPr>
                <a:t>SCENARIO 1</a:t>
              </a:r>
            </a:p>
          </p:txBody>
        </p:sp>
      </p:grpSp>
      <p:sp>
        <p:nvSpPr>
          <p:cNvPr id="8" name="TextBox 8"/>
          <p:cNvSpPr txBox="1"/>
          <p:nvPr/>
        </p:nvSpPr>
        <p:spPr>
          <a:xfrm>
            <a:off x="914493" y="1986432"/>
            <a:ext cx="2849612" cy="595416"/>
          </a:xfrm>
          <a:prstGeom prst="rect">
            <a:avLst/>
          </a:prstGeom>
        </p:spPr>
        <p:txBody>
          <a:bodyPr lIns="0" tIns="0" rIns="0" bIns="0" rtlCol="0" anchor="t">
            <a:spAutoFit/>
          </a:bodyPr>
          <a:lstStyle/>
          <a:p>
            <a:pPr algn="ctr">
              <a:lnSpc>
                <a:spcPts val="2302"/>
              </a:lnSpc>
            </a:pPr>
            <a:r>
              <a:rPr lang="en-US" sz="2074" i="1">
                <a:solidFill>
                  <a:srgbClr val="FFFFFF"/>
                </a:solidFill>
                <a:latin typeface="Roboto Italics"/>
                <a:ea typeface="Roboto Italics"/>
                <a:cs typeface="Roboto Italics"/>
                <a:sym typeface="Roboto Italics"/>
              </a:rPr>
              <a:t>Stuck at home, </a:t>
            </a:r>
          </a:p>
          <a:p>
            <a:pPr algn="ctr">
              <a:lnSpc>
                <a:spcPts val="2302"/>
              </a:lnSpc>
            </a:pPr>
            <a:r>
              <a:rPr lang="en-US" sz="2074" i="1">
                <a:solidFill>
                  <a:srgbClr val="FFFFFF"/>
                </a:solidFill>
                <a:latin typeface="Roboto Italics"/>
                <a:ea typeface="Roboto Italics"/>
                <a:cs typeface="Roboto Italics"/>
                <a:sym typeface="Roboto Italics"/>
              </a:rPr>
              <a:t>losing hope</a:t>
            </a:r>
          </a:p>
        </p:txBody>
      </p:sp>
      <p:sp>
        <p:nvSpPr>
          <p:cNvPr id="9" name="TextBox 9"/>
          <p:cNvSpPr txBox="1"/>
          <p:nvPr/>
        </p:nvSpPr>
        <p:spPr>
          <a:xfrm>
            <a:off x="1232297" y="4032814"/>
            <a:ext cx="4277261" cy="970878"/>
          </a:xfrm>
          <a:prstGeom prst="rect">
            <a:avLst/>
          </a:prstGeom>
        </p:spPr>
        <p:txBody>
          <a:bodyPr lIns="0" tIns="0" rIns="0" bIns="0" rtlCol="0" anchor="t">
            <a:spAutoFit/>
          </a:bodyPr>
          <a:lstStyle/>
          <a:p>
            <a:pPr marL="0" lvl="0" indent="0" algn="l">
              <a:lnSpc>
                <a:spcPts val="7912"/>
              </a:lnSpc>
              <a:spcBef>
                <a:spcPct val="0"/>
              </a:spcBef>
            </a:pPr>
            <a:r>
              <a:rPr lang="en-US" sz="5651" b="1" u="none" strike="noStrike">
                <a:solidFill>
                  <a:srgbClr val="334059"/>
                </a:solidFill>
                <a:latin typeface="League Spartan"/>
                <a:ea typeface="League Spartan"/>
                <a:cs typeface="League Spartan"/>
                <a:sym typeface="League Spartan"/>
              </a:rPr>
              <a:t>PROBLEM: </a:t>
            </a:r>
          </a:p>
        </p:txBody>
      </p:sp>
      <p:sp>
        <p:nvSpPr>
          <p:cNvPr id="10" name="TextBox 10"/>
          <p:cNvSpPr txBox="1"/>
          <p:nvPr/>
        </p:nvSpPr>
        <p:spPr>
          <a:xfrm>
            <a:off x="1232297" y="6160336"/>
            <a:ext cx="4277261"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SOLUTION:</a:t>
            </a:r>
          </a:p>
        </p:txBody>
      </p:sp>
      <p:sp>
        <p:nvSpPr>
          <p:cNvPr id="11" name="TextBox 11"/>
          <p:cNvSpPr txBox="1"/>
          <p:nvPr/>
        </p:nvSpPr>
        <p:spPr>
          <a:xfrm>
            <a:off x="5509558" y="4120828"/>
            <a:ext cx="11297097" cy="882865"/>
          </a:xfrm>
          <a:prstGeom prst="rect">
            <a:avLst/>
          </a:prstGeom>
        </p:spPr>
        <p:txBody>
          <a:bodyPr lIns="0" tIns="0" rIns="0" bIns="0" rtlCol="0" anchor="t">
            <a:spAutoFit/>
          </a:bodyPr>
          <a:lstStyle/>
          <a:p>
            <a:pPr algn="l">
              <a:lnSpc>
                <a:spcPts val="3412"/>
              </a:lnSpc>
            </a:pPr>
            <a:r>
              <a:rPr lang="en-US" sz="3074">
                <a:solidFill>
                  <a:srgbClr val="000000"/>
                </a:solidFill>
                <a:latin typeface="Roboto"/>
                <a:ea typeface="Roboto"/>
                <a:cs typeface="Roboto"/>
                <a:sym typeface="Roboto"/>
              </a:rPr>
              <a:t>An injured custodian cleared for light duty waits weeks for an assignment - becoming isolated and considering legal action. </a:t>
            </a:r>
          </a:p>
        </p:txBody>
      </p:sp>
      <p:sp>
        <p:nvSpPr>
          <p:cNvPr id="12" name="TextBox 12"/>
          <p:cNvSpPr txBox="1"/>
          <p:nvPr/>
        </p:nvSpPr>
        <p:spPr>
          <a:xfrm>
            <a:off x="5679818" y="6248350"/>
            <a:ext cx="11297097" cy="882865"/>
          </a:xfrm>
          <a:prstGeom prst="rect">
            <a:avLst/>
          </a:prstGeom>
        </p:spPr>
        <p:txBody>
          <a:bodyPr lIns="0" tIns="0" rIns="0" bIns="0" rtlCol="0" anchor="t">
            <a:spAutoFit/>
          </a:bodyPr>
          <a:lstStyle/>
          <a:p>
            <a:pPr algn="l">
              <a:lnSpc>
                <a:spcPts val="3412"/>
              </a:lnSpc>
            </a:pPr>
            <a:r>
              <a:rPr lang="en-US" sz="3074" dirty="0">
                <a:solidFill>
                  <a:srgbClr val="000000"/>
                </a:solidFill>
                <a:latin typeface="Roboto"/>
                <a:ea typeface="Roboto"/>
                <a:cs typeface="Roboto"/>
                <a:sym typeface="Roboto"/>
              </a:rPr>
              <a:t>Assign simple, low-risk tasks (e.g., seated inventory) immediately to keep them engaged.</a:t>
            </a:r>
          </a:p>
        </p:txBody>
      </p:sp>
      <p:grpSp>
        <p:nvGrpSpPr>
          <p:cNvPr id="13" name="Group 13"/>
          <p:cNvGrpSpPr/>
          <p:nvPr/>
        </p:nvGrpSpPr>
        <p:grpSpPr>
          <a:xfrm>
            <a:off x="1038225" y="8705684"/>
            <a:ext cx="2514600" cy="260350"/>
            <a:chOff x="0" y="0"/>
            <a:chExt cx="662281" cy="68570"/>
          </a:xfrm>
        </p:grpSpPr>
        <p:sp>
          <p:nvSpPr>
            <p:cNvPr id="14" name="Freeform 14"/>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5" name="TextBox 15"/>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451174" y="613966"/>
            <a:ext cx="3776471" cy="2262205"/>
            <a:chOff x="0" y="0"/>
            <a:chExt cx="5035295" cy="3016273"/>
          </a:xfrm>
        </p:grpSpPr>
        <p:grpSp>
          <p:nvGrpSpPr>
            <p:cNvPr id="4" name="Group 4"/>
            <p:cNvGrpSpPr/>
            <p:nvPr/>
          </p:nvGrpSpPr>
          <p:grpSpPr>
            <a:xfrm>
              <a:off x="0" y="0"/>
              <a:ext cx="5035295" cy="3016273"/>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60"/>
                  </a:lnSpc>
                </a:pPr>
                <a:endParaRPr/>
              </a:p>
            </p:txBody>
          </p:sp>
        </p:grpSp>
        <p:sp>
          <p:nvSpPr>
            <p:cNvPr id="7" name="TextBox 7"/>
            <p:cNvSpPr txBox="1"/>
            <p:nvPr/>
          </p:nvSpPr>
          <p:spPr>
            <a:xfrm>
              <a:off x="0" y="1115054"/>
              <a:ext cx="5035295" cy="729014"/>
            </a:xfrm>
            <a:prstGeom prst="rect">
              <a:avLst/>
            </a:prstGeom>
          </p:spPr>
          <p:txBody>
            <a:bodyPr lIns="0" tIns="0" rIns="0" bIns="0" rtlCol="0" anchor="t">
              <a:spAutoFit/>
            </a:bodyPr>
            <a:lstStyle/>
            <a:p>
              <a:pPr algn="ctr">
                <a:lnSpc>
                  <a:spcPts val="4673"/>
                </a:lnSpc>
              </a:pPr>
              <a:r>
                <a:rPr lang="en-US" sz="3337" b="1">
                  <a:solidFill>
                    <a:srgbClr val="FFFFFF"/>
                  </a:solidFill>
                  <a:latin typeface="League Spartan"/>
                  <a:ea typeface="League Spartan"/>
                  <a:cs typeface="League Spartan"/>
                  <a:sym typeface="League Spartan"/>
                </a:rPr>
                <a:t>SCENARIO 2</a:t>
              </a:r>
            </a:p>
          </p:txBody>
        </p:sp>
      </p:grpSp>
      <p:sp>
        <p:nvSpPr>
          <p:cNvPr id="8" name="TextBox 8"/>
          <p:cNvSpPr txBox="1"/>
          <p:nvPr/>
        </p:nvSpPr>
        <p:spPr>
          <a:xfrm>
            <a:off x="914604" y="2111448"/>
            <a:ext cx="2849612" cy="304800"/>
          </a:xfrm>
          <a:prstGeom prst="rect">
            <a:avLst/>
          </a:prstGeom>
        </p:spPr>
        <p:txBody>
          <a:bodyPr lIns="0" tIns="0" rIns="0" bIns="0" rtlCol="0" anchor="t">
            <a:spAutoFit/>
          </a:bodyPr>
          <a:lstStyle/>
          <a:p>
            <a:pPr algn="ctr">
              <a:lnSpc>
                <a:spcPts val="2302"/>
              </a:lnSpc>
            </a:pPr>
            <a:r>
              <a:rPr lang="en-US" sz="2074" i="1">
                <a:solidFill>
                  <a:srgbClr val="FFFFFF"/>
                </a:solidFill>
                <a:latin typeface="Roboto Italics"/>
                <a:ea typeface="Roboto Italics"/>
                <a:cs typeface="Roboto Italics"/>
                <a:sym typeface="Roboto Italics"/>
              </a:rPr>
              <a:t>Employee refusal</a:t>
            </a:r>
          </a:p>
        </p:txBody>
      </p:sp>
      <p:sp>
        <p:nvSpPr>
          <p:cNvPr id="9" name="TextBox 9"/>
          <p:cNvSpPr txBox="1"/>
          <p:nvPr/>
        </p:nvSpPr>
        <p:spPr>
          <a:xfrm>
            <a:off x="1232297" y="4032814"/>
            <a:ext cx="4277261" cy="970878"/>
          </a:xfrm>
          <a:prstGeom prst="rect">
            <a:avLst/>
          </a:prstGeom>
        </p:spPr>
        <p:txBody>
          <a:bodyPr lIns="0" tIns="0" rIns="0" bIns="0" rtlCol="0" anchor="t">
            <a:spAutoFit/>
          </a:bodyPr>
          <a:lstStyle/>
          <a:p>
            <a:pPr marL="0" lvl="0" indent="0" algn="l">
              <a:lnSpc>
                <a:spcPts val="7912"/>
              </a:lnSpc>
              <a:spcBef>
                <a:spcPct val="0"/>
              </a:spcBef>
            </a:pPr>
            <a:r>
              <a:rPr lang="en-US" sz="5651" b="1" u="none" strike="noStrike">
                <a:solidFill>
                  <a:srgbClr val="334059"/>
                </a:solidFill>
                <a:latin typeface="League Spartan"/>
                <a:ea typeface="League Spartan"/>
                <a:cs typeface="League Spartan"/>
                <a:sym typeface="League Spartan"/>
              </a:rPr>
              <a:t>PROBLEM: </a:t>
            </a:r>
          </a:p>
        </p:txBody>
      </p:sp>
      <p:sp>
        <p:nvSpPr>
          <p:cNvPr id="10" name="TextBox 10"/>
          <p:cNvSpPr txBox="1"/>
          <p:nvPr/>
        </p:nvSpPr>
        <p:spPr>
          <a:xfrm>
            <a:off x="1232297" y="6160336"/>
            <a:ext cx="4277261"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SOLUTION:</a:t>
            </a:r>
          </a:p>
        </p:txBody>
      </p:sp>
      <p:sp>
        <p:nvSpPr>
          <p:cNvPr id="11" name="TextBox 11"/>
          <p:cNvSpPr txBox="1"/>
          <p:nvPr/>
        </p:nvSpPr>
        <p:spPr>
          <a:xfrm>
            <a:off x="5509558" y="4120828"/>
            <a:ext cx="11297097" cy="882865"/>
          </a:xfrm>
          <a:prstGeom prst="rect">
            <a:avLst/>
          </a:prstGeom>
        </p:spPr>
        <p:txBody>
          <a:bodyPr lIns="0" tIns="0" rIns="0" bIns="0" rtlCol="0" anchor="t">
            <a:spAutoFit/>
          </a:bodyPr>
          <a:lstStyle/>
          <a:p>
            <a:pPr algn="l">
              <a:lnSpc>
                <a:spcPts val="3412"/>
              </a:lnSpc>
            </a:pPr>
            <a:r>
              <a:rPr lang="en-US" sz="3074">
                <a:solidFill>
                  <a:srgbClr val="000000"/>
                </a:solidFill>
                <a:latin typeface="Roboto"/>
                <a:ea typeface="Roboto"/>
                <a:cs typeface="Roboto"/>
                <a:sym typeface="Roboto"/>
              </a:rPr>
              <a:t>A paraeducator declines a modified role, saying it “doesn’t feel like real work.”</a:t>
            </a:r>
          </a:p>
        </p:txBody>
      </p:sp>
      <p:sp>
        <p:nvSpPr>
          <p:cNvPr id="12" name="TextBox 12"/>
          <p:cNvSpPr txBox="1"/>
          <p:nvPr/>
        </p:nvSpPr>
        <p:spPr>
          <a:xfrm>
            <a:off x="5679818" y="6248350"/>
            <a:ext cx="11297097" cy="882865"/>
          </a:xfrm>
          <a:prstGeom prst="rect">
            <a:avLst/>
          </a:prstGeom>
        </p:spPr>
        <p:txBody>
          <a:bodyPr lIns="0" tIns="0" rIns="0" bIns="0" rtlCol="0" anchor="t">
            <a:spAutoFit/>
          </a:bodyPr>
          <a:lstStyle/>
          <a:p>
            <a:pPr algn="l">
              <a:lnSpc>
                <a:spcPts val="3412"/>
              </a:lnSpc>
            </a:pPr>
            <a:r>
              <a:rPr lang="en-US" sz="3074" dirty="0">
                <a:solidFill>
                  <a:srgbClr val="000000"/>
                </a:solidFill>
                <a:latin typeface="Roboto"/>
                <a:ea typeface="Roboto"/>
                <a:cs typeface="Roboto"/>
                <a:sym typeface="Roboto"/>
              </a:rPr>
              <a:t>Document the offer, medical clearance, job duties, and start date. In many cases, refusing light duty may affect benefits.  </a:t>
            </a:r>
          </a:p>
        </p:txBody>
      </p:sp>
      <p:sp>
        <p:nvSpPr>
          <p:cNvPr id="13" name="TextBox 13"/>
          <p:cNvSpPr txBox="1"/>
          <p:nvPr/>
        </p:nvSpPr>
        <p:spPr>
          <a:xfrm>
            <a:off x="7322762" y="4783811"/>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refusal</a:t>
            </a:r>
          </a:p>
        </p:txBody>
      </p:sp>
      <p:grpSp>
        <p:nvGrpSpPr>
          <p:cNvPr id="14" name="Group 14"/>
          <p:cNvGrpSpPr/>
          <p:nvPr/>
        </p:nvGrpSpPr>
        <p:grpSpPr>
          <a:xfrm>
            <a:off x="1038225" y="8705684"/>
            <a:ext cx="2514600" cy="260350"/>
            <a:chOff x="0" y="0"/>
            <a:chExt cx="662281" cy="68570"/>
          </a:xfrm>
        </p:grpSpPr>
        <p:sp>
          <p:nvSpPr>
            <p:cNvPr id="15" name="Freeform 15"/>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6" name="TextBox 16"/>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451174" y="613966"/>
            <a:ext cx="3776471" cy="2262205"/>
            <a:chOff x="0" y="0"/>
            <a:chExt cx="5035295" cy="3016273"/>
          </a:xfrm>
        </p:grpSpPr>
        <p:grpSp>
          <p:nvGrpSpPr>
            <p:cNvPr id="4" name="Group 4"/>
            <p:cNvGrpSpPr/>
            <p:nvPr/>
          </p:nvGrpSpPr>
          <p:grpSpPr>
            <a:xfrm>
              <a:off x="0" y="0"/>
              <a:ext cx="5035295" cy="3016273"/>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60"/>
                  </a:lnSpc>
                </a:pPr>
                <a:endParaRPr/>
              </a:p>
            </p:txBody>
          </p:sp>
        </p:grpSp>
        <p:sp>
          <p:nvSpPr>
            <p:cNvPr id="7" name="TextBox 7"/>
            <p:cNvSpPr txBox="1"/>
            <p:nvPr/>
          </p:nvSpPr>
          <p:spPr>
            <a:xfrm>
              <a:off x="0" y="1115054"/>
              <a:ext cx="5035295" cy="729014"/>
            </a:xfrm>
            <a:prstGeom prst="rect">
              <a:avLst/>
            </a:prstGeom>
          </p:spPr>
          <p:txBody>
            <a:bodyPr lIns="0" tIns="0" rIns="0" bIns="0" rtlCol="0" anchor="t">
              <a:spAutoFit/>
            </a:bodyPr>
            <a:lstStyle/>
            <a:p>
              <a:pPr algn="ctr">
                <a:lnSpc>
                  <a:spcPts val="4673"/>
                </a:lnSpc>
              </a:pPr>
              <a:r>
                <a:rPr lang="en-US" sz="3337" b="1">
                  <a:solidFill>
                    <a:srgbClr val="FFFFFF"/>
                  </a:solidFill>
                  <a:latin typeface="League Spartan"/>
                  <a:ea typeface="League Spartan"/>
                  <a:cs typeface="League Spartan"/>
                  <a:sym typeface="League Spartan"/>
                </a:rPr>
                <a:t>SCENARIO 3</a:t>
              </a:r>
            </a:p>
          </p:txBody>
        </p:sp>
      </p:grpSp>
      <p:sp>
        <p:nvSpPr>
          <p:cNvPr id="8" name="TextBox 8"/>
          <p:cNvSpPr txBox="1"/>
          <p:nvPr/>
        </p:nvSpPr>
        <p:spPr>
          <a:xfrm>
            <a:off x="914604" y="2111448"/>
            <a:ext cx="2849612" cy="304800"/>
          </a:xfrm>
          <a:prstGeom prst="rect">
            <a:avLst/>
          </a:prstGeom>
        </p:spPr>
        <p:txBody>
          <a:bodyPr lIns="0" tIns="0" rIns="0" bIns="0" rtlCol="0" anchor="t">
            <a:spAutoFit/>
          </a:bodyPr>
          <a:lstStyle/>
          <a:p>
            <a:pPr algn="ctr">
              <a:lnSpc>
                <a:spcPts val="2302"/>
              </a:lnSpc>
            </a:pPr>
            <a:r>
              <a:rPr lang="en-US" sz="2074" i="1">
                <a:solidFill>
                  <a:srgbClr val="FFFFFF"/>
                </a:solidFill>
                <a:latin typeface="Roboto Italics"/>
                <a:ea typeface="Roboto Italics"/>
                <a:cs typeface="Roboto Italics"/>
                <a:sym typeface="Roboto Italics"/>
              </a:rPr>
              <a:t>Employee questions</a:t>
            </a:r>
          </a:p>
        </p:txBody>
      </p:sp>
      <p:sp>
        <p:nvSpPr>
          <p:cNvPr id="9" name="TextBox 9"/>
          <p:cNvSpPr txBox="1"/>
          <p:nvPr/>
        </p:nvSpPr>
        <p:spPr>
          <a:xfrm>
            <a:off x="1232297" y="4032814"/>
            <a:ext cx="4277261" cy="970878"/>
          </a:xfrm>
          <a:prstGeom prst="rect">
            <a:avLst/>
          </a:prstGeom>
        </p:spPr>
        <p:txBody>
          <a:bodyPr lIns="0" tIns="0" rIns="0" bIns="0" rtlCol="0" anchor="t">
            <a:spAutoFit/>
          </a:bodyPr>
          <a:lstStyle/>
          <a:p>
            <a:pPr marL="0" lvl="0" indent="0" algn="l">
              <a:lnSpc>
                <a:spcPts val="7912"/>
              </a:lnSpc>
              <a:spcBef>
                <a:spcPct val="0"/>
              </a:spcBef>
            </a:pPr>
            <a:r>
              <a:rPr lang="en-US" sz="5651" b="1" u="none" strike="noStrike">
                <a:solidFill>
                  <a:srgbClr val="334059"/>
                </a:solidFill>
                <a:latin typeface="League Spartan"/>
                <a:ea typeface="League Spartan"/>
                <a:cs typeface="League Spartan"/>
                <a:sym typeface="League Spartan"/>
              </a:rPr>
              <a:t>PROBLEM: </a:t>
            </a:r>
          </a:p>
        </p:txBody>
      </p:sp>
      <p:sp>
        <p:nvSpPr>
          <p:cNvPr id="10" name="TextBox 10"/>
          <p:cNvSpPr txBox="1"/>
          <p:nvPr/>
        </p:nvSpPr>
        <p:spPr>
          <a:xfrm>
            <a:off x="1232297" y="6160336"/>
            <a:ext cx="4277261"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SOLUTION:</a:t>
            </a:r>
          </a:p>
        </p:txBody>
      </p:sp>
      <p:sp>
        <p:nvSpPr>
          <p:cNvPr id="11" name="TextBox 11"/>
          <p:cNvSpPr txBox="1"/>
          <p:nvPr/>
        </p:nvSpPr>
        <p:spPr>
          <a:xfrm>
            <a:off x="5509558" y="4120828"/>
            <a:ext cx="11297097" cy="882865"/>
          </a:xfrm>
          <a:prstGeom prst="rect">
            <a:avLst/>
          </a:prstGeom>
        </p:spPr>
        <p:txBody>
          <a:bodyPr lIns="0" tIns="0" rIns="0" bIns="0" rtlCol="0" anchor="t">
            <a:spAutoFit/>
          </a:bodyPr>
          <a:lstStyle/>
          <a:p>
            <a:pPr algn="l">
              <a:lnSpc>
                <a:spcPts val="3412"/>
              </a:lnSpc>
            </a:pPr>
            <a:r>
              <a:rPr lang="en-US" sz="3074">
                <a:solidFill>
                  <a:srgbClr val="000000"/>
                </a:solidFill>
                <a:latin typeface="Roboto"/>
                <a:ea typeface="Roboto"/>
                <a:cs typeface="Roboto"/>
                <a:sym typeface="Roboto"/>
              </a:rPr>
              <a:t>An injured worker cannot reach their adjuster and grows frustrated. </a:t>
            </a:r>
          </a:p>
        </p:txBody>
      </p:sp>
      <p:sp>
        <p:nvSpPr>
          <p:cNvPr id="12" name="TextBox 12"/>
          <p:cNvSpPr txBox="1"/>
          <p:nvPr/>
        </p:nvSpPr>
        <p:spPr>
          <a:xfrm>
            <a:off x="5679818" y="6248350"/>
            <a:ext cx="11297097" cy="882865"/>
          </a:xfrm>
          <a:prstGeom prst="rect">
            <a:avLst/>
          </a:prstGeom>
        </p:spPr>
        <p:txBody>
          <a:bodyPr lIns="0" tIns="0" rIns="0" bIns="0" rtlCol="0" anchor="t">
            <a:spAutoFit/>
          </a:bodyPr>
          <a:lstStyle/>
          <a:p>
            <a:pPr algn="l">
              <a:lnSpc>
                <a:spcPts val="3412"/>
              </a:lnSpc>
            </a:pPr>
            <a:r>
              <a:rPr lang="en-US" sz="3074" dirty="0">
                <a:solidFill>
                  <a:srgbClr val="000000"/>
                </a:solidFill>
                <a:latin typeface="Roboto"/>
                <a:ea typeface="Roboto"/>
                <a:cs typeface="Roboto"/>
                <a:sym typeface="Roboto"/>
              </a:rPr>
              <a:t>Appoint a district liaison to explain basic processes, provide updates, and direct questions appropriately. </a:t>
            </a:r>
          </a:p>
        </p:txBody>
      </p:sp>
      <p:sp>
        <p:nvSpPr>
          <p:cNvPr id="13" name="TextBox 13"/>
          <p:cNvSpPr txBox="1"/>
          <p:nvPr/>
        </p:nvSpPr>
        <p:spPr>
          <a:xfrm>
            <a:off x="7322762" y="4783811"/>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refusal</a:t>
            </a:r>
          </a:p>
        </p:txBody>
      </p:sp>
      <p:grpSp>
        <p:nvGrpSpPr>
          <p:cNvPr id="14" name="Group 14"/>
          <p:cNvGrpSpPr/>
          <p:nvPr/>
        </p:nvGrpSpPr>
        <p:grpSpPr>
          <a:xfrm>
            <a:off x="1038225" y="8705684"/>
            <a:ext cx="2514600" cy="260350"/>
            <a:chOff x="0" y="0"/>
            <a:chExt cx="662281" cy="68570"/>
          </a:xfrm>
        </p:grpSpPr>
        <p:sp>
          <p:nvSpPr>
            <p:cNvPr id="15" name="Freeform 15"/>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6" name="TextBox 16"/>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451174" y="613966"/>
            <a:ext cx="3776471" cy="2262205"/>
            <a:chOff x="0" y="0"/>
            <a:chExt cx="5035295" cy="3016273"/>
          </a:xfrm>
        </p:grpSpPr>
        <p:grpSp>
          <p:nvGrpSpPr>
            <p:cNvPr id="4" name="Group 4"/>
            <p:cNvGrpSpPr/>
            <p:nvPr/>
          </p:nvGrpSpPr>
          <p:grpSpPr>
            <a:xfrm>
              <a:off x="0" y="0"/>
              <a:ext cx="5035295" cy="3016273"/>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60"/>
                  </a:lnSpc>
                </a:pPr>
                <a:endParaRPr/>
              </a:p>
            </p:txBody>
          </p:sp>
        </p:grpSp>
        <p:sp>
          <p:nvSpPr>
            <p:cNvPr id="7" name="TextBox 7"/>
            <p:cNvSpPr txBox="1"/>
            <p:nvPr/>
          </p:nvSpPr>
          <p:spPr>
            <a:xfrm>
              <a:off x="0" y="1115054"/>
              <a:ext cx="5035295" cy="729014"/>
            </a:xfrm>
            <a:prstGeom prst="rect">
              <a:avLst/>
            </a:prstGeom>
          </p:spPr>
          <p:txBody>
            <a:bodyPr lIns="0" tIns="0" rIns="0" bIns="0" rtlCol="0" anchor="t">
              <a:spAutoFit/>
            </a:bodyPr>
            <a:lstStyle/>
            <a:p>
              <a:pPr algn="ctr">
                <a:lnSpc>
                  <a:spcPts val="4673"/>
                </a:lnSpc>
              </a:pPr>
              <a:r>
                <a:rPr lang="en-US" sz="3337" b="1">
                  <a:solidFill>
                    <a:srgbClr val="FFFFFF"/>
                  </a:solidFill>
                  <a:latin typeface="League Spartan"/>
                  <a:ea typeface="League Spartan"/>
                  <a:cs typeface="League Spartan"/>
                  <a:sym typeface="League Spartan"/>
                </a:rPr>
                <a:t>SCENARIO 4</a:t>
              </a:r>
            </a:p>
          </p:txBody>
        </p:sp>
      </p:grpSp>
      <p:sp>
        <p:nvSpPr>
          <p:cNvPr id="8" name="TextBox 8"/>
          <p:cNvSpPr txBox="1"/>
          <p:nvPr/>
        </p:nvSpPr>
        <p:spPr>
          <a:xfrm>
            <a:off x="914604" y="2111448"/>
            <a:ext cx="2849612" cy="304800"/>
          </a:xfrm>
          <a:prstGeom prst="rect">
            <a:avLst/>
          </a:prstGeom>
        </p:spPr>
        <p:txBody>
          <a:bodyPr lIns="0" tIns="0" rIns="0" bIns="0" rtlCol="0" anchor="t">
            <a:spAutoFit/>
          </a:bodyPr>
          <a:lstStyle/>
          <a:p>
            <a:pPr algn="ctr">
              <a:lnSpc>
                <a:spcPts val="2302"/>
              </a:lnSpc>
            </a:pPr>
            <a:r>
              <a:rPr lang="en-US" sz="2074" i="1">
                <a:solidFill>
                  <a:srgbClr val="FFFFFF"/>
                </a:solidFill>
                <a:latin typeface="Roboto Italics"/>
                <a:ea typeface="Roboto Italics"/>
                <a:cs typeface="Roboto Italics"/>
                <a:sym typeface="Roboto Italics"/>
              </a:rPr>
              <a:t>Employee re-injured</a:t>
            </a:r>
          </a:p>
        </p:txBody>
      </p:sp>
      <p:sp>
        <p:nvSpPr>
          <p:cNvPr id="9" name="TextBox 9"/>
          <p:cNvSpPr txBox="1"/>
          <p:nvPr/>
        </p:nvSpPr>
        <p:spPr>
          <a:xfrm>
            <a:off x="1232297" y="4032814"/>
            <a:ext cx="4277261" cy="970878"/>
          </a:xfrm>
          <a:prstGeom prst="rect">
            <a:avLst/>
          </a:prstGeom>
        </p:spPr>
        <p:txBody>
          <a:bodyPr lIns="0" tIns="0" rIns="0" bIns="0" rtlCol="0" anchor="t">
            <a:spAutoFit/>
          </a:bodyPr>
          <a:lstStyle/>
          <a:p>
            <a:pPr marL="0" lvl="0" indent="0" algn="l">
              <a:lnSpc>
                <a:spcPts val="7912"/>
              </a:lnSpc>
              <a:spcBef>
                <a:spcPct val="0"/>
              </a:spcBef>
            </a:pPr>
            <a:r>
              <a:rPr lang="en-US" sz="5651" b="1" u="none" strike="noStrike">
                <a:solidFill>
                  <a:srgbClr val="334059"/>
                </a:solidFill>
                <a:latin typeface="League Spartan"/>
                <a:ea typeface="League Spartan"/>
                <a:cs typeface="League Spartan"/>
                <a:sym typeface="League Spartan"/>
              </a:rPr>
              <a:t>PROBLEM: </a:t>
            </a:r>
          </a:p>
        </p:txBody>
      </p:sp>
      <p:sp>
        <p:nvSpPr>
          <p:cNvPr id="10" name="TextBox 10"/>
          <p:cNvSpPr txBox="1"/>
          <p:nvPr/>
        </p:nvSpPr>
        <p:spPr>
          <a:xfrm>
            <a:off x="1232297" y="6160336"/>
            <a:ext cx="4277261"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SOLUTION:</a:t>
            </a:r>
          </a:p>
        </p:txBody>
      </p:sp>
      <p:sp>
        <p:nvSpPr>
          <p:cNvPr id="11" name="TextBox 11"/>
          <p:cNvSpPr txBox="1"/>
          <p:nvPr/>
        </p:nvSpPr>
        <p:spPr>
          <a:xfrm>
            <a:off x="5509558" y="4261414"/>
            <a:ext cx="11297097" cy="454240"/>
          </a:xfrm>
          <a:prstGeom prst="rect">
            <a:avLst/>
          </a:prstGeom>
        </p:spPr>
        <p:txBody>
          <a:bodyPr lIns="0" tIns="0" rIns="0" bIns="0" rtlCol="0" anchor="t">
            <a:spAutoFit/>
          </a:bodyPr>
          <a:lstStyle/>
          <a:p>
            <a:pPr algn="l">
              <a:lnSpc>
                <a:spcPts val="3412"/>
              </a:lnSpc>
            </a:pPr>
            <a:r>
              <a:rPr lang="en-US" sz="3074">
                <a:solidFill>
                  <a:srgbClr val="000000"/>
                </a:solidFill>
                <a:latin typeface="Roboto"/>
                <a:ea typeface="Roboto"/>
                <a:cs typeface="Roboto"/>
                <a:sym typeface="Roboto"/>
              </a:rPr>
              <a:t>A staff member on light duty reports new pain. </a:t>
            </a:r>
          </a:p>
        </p:txBody>
      </p:sp>
      <p:sp>
        <p:nvSpPr>
          <p:cNvPr id="12" name="TextBox 12"/>
          <p:cNvSpPr txBox="1"/>
          <p:nvPr/>
        </p:nvSpPr>
        <p:spPr>
          <a:xfrm>
            <a:off x="5679818" y="6248350"/>
            <a:ext cx="11297097" cy="882865"/>
          </a:xfrm>
          <a:prstGeom prst="rect">
            <a:avLst/>
          </a:prstGeom>
        </p:spPr>
        <p:txBody>
          <a:bodyPr lIns="0" tIns="0" rIns="0" bIns="0" rtlCol="0" anchor="t">
            <a:spAutoFit/>
          </a:bodyPr>
          <a:lstStyle/>
          <a:p>
            <a:pPr algn="l">
              <a:lnSpc>
                <a:spcPts val="3412"/>
              </a:lnSpc>
            </a:pPr>
            <a:r>
              <a:rPr lang="en-US" sz="3074" dirty="0">
                <a:solidFill>
                  <a:srgbClr val="000000"/>
                </a:solidFill>
                <a:latin typeface="Roboto"/>
                <a:ea typeface="Roboto"/>
                <a:cs typeface="Roboto"/>
                <a:sym typeface="Roboto"/>
              </a:rPr>
              <a:t>Treat it like any other work-related injury - document and report it promptly.</a:t>
            </a:r>
          </a:p>
        </p:txBody>
      </p:sp>
      <p:sp>
        <p:nvSpPr>
          <p:cNvPr id="13" name="TextBox 13"/>
          <p:cNvSpPr txBox="1"/>
          <p:nvPr/>
        </p:nvSpPr>
        <p:spPr>
          <a:xfrm>
            <a:off x="7322762" y="4783811"/>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refusal</a:t>
            </a:r>
          </a:p>
        </p:txBody>
      </p:sp>
      <p:grpSp>
        <p:nvGrpSpPr>
          <p:cNvPr id="14" name="Group 14"/>
          <p:cNvGrpSpPr/>
          <p:nvPr/>
        </p:nvGrpSpPr>
        <p:grpSpPr>
          <a:xfrm>
            <a:off x="1038225" y="8705684"/>
            <a:ext cx="2514600" cy="260350"/>
            <a:chOff x="0" y="0"/>
            <a:chExt cx="662281" cy="68570"/>
          </a:xfrm>
        </p:grpSpPr>
        <p:sp>
          <p:nvSpPr>
            <p:cNvPr id="15" name="Freeform 15"/>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6" name="TextBox 16"/>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451174" y="613966"/>
            <a:ext cx="3776471" cy="2262205"/>
            <a:chOff x="0" y="0"/>
            <a:chExt cx="5035295" cy="3016273"/>
          </a:xfrm>
        </p:grpSpPr>
        <p:grpSp>
          <p:nvGrpSpPr>
            <p:cNvPr id="4" name="Group 4"/>
            <p:cNvGrpSpPr/>
            <p:nvPr/>
          </p:nvGrpSpPr>
          <p:grpSpPr>
            <a:xfrm>
              <a:off x="0" y="0"/>
              <a:ext cx="5035295" cy="3016273"/>
              <a:chOff x="0" y="0"/>
              <a:chExt cx="1271367" cy="761582"/>
            </a:xfrm>
          </p:grpSpPr>
          <p:sp>
            <p:nvSpPr>
              <p:cNvPr id="5" name="Freeform 5"/>
              <p:cNvSpPr/>
              <p:nvPr/>
            </p:nvSpPr>
            <p:spPr>
              <a:xfrm>
                <a:off x="0" y="0"/>
                <a:ext cx="1271367" cy="761582"/>
              </a:xfrm>
              <a:custGeom>
                <a:avLst/>
                <a:gdLst/>
                <a:ahLst/>
                <a:cxnLst/>
                <a:rect l="l" t="t" r="r" b="b"/>
                <a:pathLst>
                  <a:path w="1271367" h="761582">
                    <a:moveTo>
                      <a:pt x="81794" y="0"/>
                    </a:moveTo>
                    <a:lnTo>
                      <a:pt x="1189573" y="0"/>
                    </a:lnTo>
                    <a:cubicBezTo>
                      <a:pt x="1234747" y="0"/>
                      <a:pt x="1271367" y="36620"/>
                      <a:pt x="1271367" y="81794"/>
                    </a:cubicBezTo>
                    <a:lnTo>
                      <a:pt x="1271367" y="679788"/>
                    </a:lnTo>
                    <a:cubicBezTo>
                      <a:pt x="1271367" y="724961"/>
                      <a:pt x="1234747" y="761582"/>
                      <a:pt x="1189573" y="761582"/>
                    </a:cubicBezTo>
                    <a:lnTo>
                      <a:pt x="81794" y="761582"/>
                    </a:lnTo>
                    <a:cubicBezTo>
                      <a:pt x="60101" y="761582"/>
                      <a:pt x="39296" y="752964"/>
                      <a:pt x="23957" y="737625"/>
                    </a:cubicBezTo>
                    <a:cubicBezTo>
                      <a:pt x="8618" y="722286"/>
                      <a:pt x="0" y="701481"/>
                      <a:pt x="0" y="679788"/>
                    </a:cubicBezTo>
                    <a:lnTo>
                      <a:pt x="0" y="81794"/>
                    </a:lnTo>
                    <a:cubicBezTo>
                      <a:pt x="0" y="36620"/>
                      <a:pt x="36620" y="0"/>
                      <a:pt x="81794" y="0"/>
                    </a:cubicBezTo>
                    <a:close/>
                  </a:path>
                </a:pathLst>
              </a:custGeom>
              <a:solidFill>
                <a:srgbClr val="334059"/>
              </a:solidFill>
              <a:ln w="38100" cap="rnd">
                <a:solidFill>
                  <a:srgbClr val="FFDC68"/>
                </a:solidFill>
                <a:prstDash val="solid"/>
                <a:round/>
              </a:ln>
            </p:spPr>
          </p:sp>
          <p:sp>
            <p:nvSpPr>
              <p:cNvPr id="6" name="TextBox 6"/>
              <p:cNvSpPr txBox="1"/>
              <p:nvPr/>
            </p:nvSpPr>
            <p:spPr>
              <a:xfrm>
                <a:off x="0" y="-47625"/>
                <a:ext cx="1271367" cy="809207"/>
              </a:xfrm>
              <a:prstGeom prst="rect">
                <a:avLst/>
              </a:prstGeom>
            </p:spPr>
            <p:txBody>
              <a:bodyPr lIns="50800" tIns="50800" rIns="50800" bIns="50800" rtlCol="0" anchor="ctr"/>
              <a:lstStyle/>
              <a:p>
                <a:pPr algn="ctr">
                  <a:lnSpc>
                    <a:spcPts val="2660"/>
                  </a:lnSpc>
                </a:pPr>
                <a:endParaRPr/>
              </a:p>
            </p:txBody>
          </p:sp>
        </p:grpSp>
        <p:sp>
          <p:nvSpPr>
            <p:cNvPr id="7" name="TextBox 7"/>
            <p:cNvSpPr txBox="1"/>
            <p:nvPr/>
          </p:nvSpPr>
          <p:spPr>
            <a:xfrm>
              <a:off x="0" y="1115054"/>
              <a:ext cx="5035295" cy="729014"/>
            </a:xfrm>
            <a:prstGeom prst="rect">
              <a:avLst/>
            </a:prstGeom>
          </p:spPr>
          <p:txBody>
            <a:bodyPr lIns="0" tIns="0" rIns="0" bIns="0" rtlCol="0" anchor="t">
              <a:spAutoFit/>
            </a:bodyPr>
            <a:lstStyle/>
            <a:p>
              <a:pPr algn="ctr">
                <a:lnSpc>
                  <a:spcPts val="4673"/>
                </a:lnSpc>
              </a:pPr>
              <a:r>
                <a:rPr lang="en-US" sz="3337" b="1">
                  <a:solidFill>
                    <a:srgbClr val="FFFFFF"/>
                  </a:solidFill>
                  <a:latin typeface="League Spartan"/>
                  <a:ea typeface="League Spartan"/>
                  <a:cs typeface="League Spartan"/>
                  <a:sym typeface="League Spartan"/>
                </a:rPr>
                <a:t>SCENARIO 5</a:t>
              </a:r>
            </a:p>
          </p:txBody>
        </p:sp>
      </p:grpSp>
      <p:sp>
        <p:nvSpPr>
          <p:cNvPr id="8" name="TextBox 8"/>
          <p:cNvSpPr txBox="1"/>
          <p:nvPr/>
        </p:nvSpPr>
        <p:spPr>
          <a:xfrm>
            <a:off x="914604" y="2111448"/>
            <a:ext cx="2849612" cy="304800"/>
          </a:xfrm>
          <a:prstGeom prst="rect">
            <a:avLst/>
          </a:prstGeom>
        </p:spPr>
        <p:txBody>
          <a:bodyPr lIns="0" tIns="0" rIns="0" bIns="0" rtlCol="0" anchor="t">
            <a:spAutoFit/>
          </a:bodyPr>
          <a:lstStyle/>
          <a:p>
            <a:pPr algn="ctr">
              <a:lnSpc>
                <a:spcPts val="2302"/>
              </a:lnSpc>
            </a:pPr>
            <a:r>
              <a:rPr lang="en-US" sz="2074" i="1">
                <a:solidFill>
                  <a:srgbClr val="FFFFFF"/>
                </a:solidFill>
                <a:latin typeface="Roboto Italics"/>
                <a:ea typeface="Roboto Italics"/>
                <a:cs typeface="Roboto Italics"/>
                <a:sym typeface="Roboto Italics"/>
              </a:rPr>
              <a:t>No accommodations</a:t>
            </a:r>
          </a:p>
        </p:txBody>
      </p:sp>
      <p:sp>
        <p:nvSpPr>
          <p:cNvPr id="9" name="TextBox 9"/>
          <p:cNvSpPr txBox="1"/>
          <p:nvPr/>
        </p:nvSpPr>
        <p:spPr>
          <a:xfrm>
            <a:off x="1232297" y="4032814"/>
            <a:ext cx="4277261" cy="970878"/>
          </a:xfrm>
          <a:prstGeom prst="rect">
            <a:avLst/>
          </a:prstGeom>
        </p:spPr>
        <p:txBody>
          <a:bodyPr lIns="0" tIns="0" rIns="0" bIns="0" rtlCol="0" anchor="t">
            <a:spAutoFit/>
          </a:bodyPr>
          <a:lstStyle/>
          <a:p>
            <a:pPr marL="0" lvl="0" indent="0" algn="l">
              <a:lnSpc>
                <a:spcPts val="7912"/>
              </a:lnSpc>
              <a:spcBef>
                <a:spcPct val="0"/>
              </a:spcBef>
            </a:pPr>
            <a:r>
              <a:rPr lang="en-US" sz="5651" b="1" u="none" strike="noStrike">
                <a:solidFill>
                  <a:srgbClr val="334059"/>
                </a:solidFill>
                <a:latin typeface="League Spartan"/>
                <a:ea typeface="League Spartan"/>
                <a:cs typeface="League Spartan"/>
                <a:sym typeface="League Spartan"/>
              </a:rPr>
              <a:t>PROBLEM: </a:t>
            </a:r>
          </a:p>
        </p:txBody>
      </p:sp>
      <p:sp>
        <p:nvSpPr>
          <p:cNvPr id="10" name="TextBox 10"/>
          <p:cNvSpPr txBox="1"/>
          <p:nvPr/>
        </p:nvSpPr>
        <p:spPr>
          <a:xfrm>
            <a:off x="1232297" y="6160336"/>
            <a:ext cx="4277261" cy="970878"/>
          </a:xfrm>
          <a:prstGeom prst="rect">
            <a:avLst/>
          </a:prstGeom>
        </p:spPr>
        <p:txBody>
          <a:bodyPr lIns="0" tIns="0" rIns="0" bIns="0" rtlCol="0" anchor="t">
            <a:spAutoFit/>
          </a:bodyPr>
          <a:lstStyle/>
          <a:p>
            <a:pPr algn="l">
              <a:lnSpc>
                <a:spcPts val="7912"/>
              </a:lnSpc>
            </a:pPr>
            <a:r>
              <a:rPr lang="en-US" sz="5651">
                <a:solidFill>
                  <a:srgbClr val="334059"/>
                </a:solidFill>
                <a:latin typeface="League Spartan"/>
                <a:ea typeface="League Spartan"/>
                <a:cs typeface="League Spartan"/>
                <a:sym typeface="League Spartan"/>
              </a:rPr>
              <a:t>SOLUTION:</a:t>
            </a:r>
          </a:p>
        </p:txBody>
      </p:sp>
      <p:sp>
        <p:nvSpPr>
          <p:cNvPr id="11" name="TextBox 11"/>
          <p:cNvSpPr txBox="1"/>
          <p:nvPr/>
        </p:nvSpPr>
        <p:spPr>
          <a:xfrm>
            <a:off x="5509558" y="4120828"/>
            <a:ext cx="11297097" cy="882865"/>
          </a:xfrm>
          <a:prstGeom prst="rect">
            <a:avLst/>
          </a:prstGeom>
        </p:spPr>
        <p:txBody>
          <a:bodyPr lIns="0" tIns="0" rIns="0" bIns="0" rtlCol="0" anchor="t">
            <a:spAutoFit/>
          </a:bodyPr>
          <a:lstStyle/>
          <a:p>
            <a:pPr algn="l">
              <a:lnSpc>
                <a:spcPts val="3412"/>
              </a:lnSpc>
            </a:pPr>
            <a:r>
              <a:rPr lang="en-US" sz="3074">
                <a:solidFill>
                  <a:srgbClr val="000000"/>
                </a:solidFill>
                <a:latin typeface="Roboto"/>
                <a:ea typeface="Roboto"/>
                <a:cs typeface="Roboto"/>
                <a:sym typeface="Roboto"/>
              </a:rPr>
              <a:t>Doctor clears an employee for only 4 hours/day, no lifting, no standing.</a:t>
            </a:r>
          </a:p>
        </p:txBody>
      </p:sp>
      <p:sp>
        <p:nvSpPr>
          <p:cNvPr id="12" name="TextBox 12"/>
          <p:cNvSpPr txBox="1"/>
          <p:nvPr/>
        </p:nvSpPr>
        <p:spPr>
          <a:xfrm>
            <a:off x="5679818" y="6248350"/>
            <a:ext cx="11297097" cy="882865"/>
          </a:xfrm>
          <a:prstGeom prst="rect">
            <a:avLst/>
          </a:prstGeom>
        </p:spPr>
        <p:txBody>
          <a:bodyPr lIns="0" tIns="0" rIns="0" bIns="0" rtlCol="0" anchor="t">
            <a:spAutoFit/>
          </a:bodyPr>
          <a:lstStyle/>
          <a:p>
            <a:pPr algn="l">
              <a:lnSpc>
                <a:spcPts val="3412"/>
              </a:lnSpc>
            </a:pPr>
            <a:r>
              <a:rPr lang="en-US" sz="3074" dirty="0">
                <a:solidFill>
                  <a:srgbClr val="000000"/>
                </a:solidFill>
                <a:latin typeface="Roboto"/>
                <a:ea typeface="Roboto"/>
                <a:cs typeface="Roboto"/>
                <a:sym typeface="Roboto"/>
              </a:rPr>
              <a:t>If duties cannot be accommodated, consider short-term disability or external placement until they improve. </a:t>
            </a:r>
          </a:p>
        </p:txBody>
      </p:sp>
      <p:sp>
        <p:nvSpPr>
          <p:cNvPr id="13" name="TextBox 13"/>
          <p:cNvSpPr txBox="1"/>
          <p:nvPr/>
        </p:nvSpPr>
        <p:spPr>
          <a:xfrm>
            <a:off x="7322762" y="4783811"/>
            <a:ext cx="3642477" cy="392257"/>
          </a:xfrm>
          <a:prstGeom prst="rect">
            <a:avLst/>
          </a:prstGeom>
        </p:spPr>
        <p:txBody>
          <a:bodyPr lIns="0" tIns="0" rIns="0" bIns="0" rtlCol="0" anchor="t">
            <a:spAutoFit/>
          </a:bodyPr>
          <a:lstStyle/>
          <a:p>
            <a:pPr algn="ctr">
              <a:lnSpc>
                <a:spcPts val="2943"/>
              </a:lnSpc>
            </a:pPr>
            <a:r>
              <a:rPr lang="en-US" sz="2651" i="1">
                <a:solidFill>
                  <a:srgbClr val="FFFFFF"/>
                </a:solidFill>
                <a:latin typeface="Roboto Italics"/>
                <a:ea typeface="Roboto Italics"/>
                <a:cs typeface="Roboto Italics"/>
                <a:sym typeface="Roboto Italics"/>
              </a:rPr>
              <a:t>Employee refusal</a:t>
            </a:r>
          </a:p>
        </p:txBody>
      </p:sp>
      <p:grpSp>
        <p:nvGrpSpPr>
          <p:cNvPr id="14" name="Group 14"/>
          <p:cNvGrpSpPr/>
          <p:nvPr/>
        </p:nvGrpSpPr>
        <p:grpSpPr>
          <a:xfrm>
            <a:off x="1038225" y="8705684"/>
            <a:ext cx="2514600" cy="260350"/>
            <a:chOff x="0" y="0"/>
            <a:chExt cx="662281" cy="68570"/>
          </a:xfrm>
        </p:grpSpPr>
        <p:sp>
          <p:nvSpPr>
            <p:cNvPr id="15" name="Freeform 15"/>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6" name="TextBox 16"/>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904875"/>
            <a:ext cx="8902839" cy="980403"/>
          </a:xfrm>
          <a:prstGeom prst="rect">
            <a:avLst/>
          </a:prstGeom>
        </p:spPr>
        <p:txBody>
          <a:bodyPr lIns="0" tIns="0" rIns="0" bIns="0" rtlCol="0" anchor="t">
            <a:spAutoFit/>
          </a:bodyPr>
          <a:lstStyle/>
          <a:p>
            <a:pPr algn="l">
              <a:lnSpc>
                <a:spcPts val="7912"/>
              </a:lnSpc>
            </a:pPr>
            <a:r>
              <a:rPr lang="en-US" sz="5651">
                <a:solidFill>
                  <a:srgbClr val="000000"/>
                </a:solidFill>
                <a:latin typeface="Roboto"/>
                <a:ea typeface="Roboto"/>
                <a:cs typeface="Roboto"/>
                <a:sym typeface="Roboto"/>
              </a:rPr>
              <a:t>LET’S GET STARTED</a:t>
            </a:r>
          </a:p>
        </p:txBody>
      </p:sp>
      <p:sp>
        <p:nvSpPr>
          <p:cNvPr id="4" name="TextBox 4"/>
          <p:cNvSpPr txBox="1"/>
          <p:nvPr/>
        </p:nvSpPr>
        <p:spPr>
          <a:xfrm>
            <a:off x="1028700" y="3253162"/>
            <a:ext cx="16230600" cy="5234121"/>
          </a:xfrm>
          <a:prstGeom prst="rect">
            <a:avLst/>
          </a:prstGeom>
        </p:spPr>
        <p:txBody>
          <a:bodyPr lIns="0" tIns="0" rIns="0" bIns="0" rtlCol="0" anchor="t">
            <a:spAutoFit/>
          </a:bodyPr>
          <a:lstStyle/>
          <a:p>
            <a:pPr marL="786959" lvl="1" indent="-393479" algn="l">
              <a:lnSpc>
                <a:spcPts val="4410"/>
              </a:lnSpc>
              <a:buFont typeface="Arial"/>
              <a:buChar char="•"/>
            </a:pPr>
            <a:r>
              <a:rPr lang="en-US" sz="3645">
                <a:solidFill>
                  <a:srgbClr val="334059"/>
                </a:solidFill>
                <a:latin typeface="Poppins"/>
                <a:ea typeface="Poppins"/>
                <a:cs typeface="Poppins"/>
                <a:sym typeface="Poppins"/>
              </a:rPr>
              <a:t>Start small. Start smart. Use what you have.</a:t>
            </a:r>
          </a:p>
          <a:p>
            <a:pPr marL="786959" lvl="1" indent="-393479" algn="l">
              <a:lnSpc>
                <a:spcPts val="4410"/>
              </a:lnSpc>
              <a:buFont typeface="Arial"/>
              <a:buChar char="•"/>
            </a:pPr>
            <a:r>
              <a:rPr lang="en-US" sz="3645">
                <a:solidFill>
                  <a:srgbClr val="334059"/>
                </a:solidFill>
                <a:latin typeface="Poppins"/>
                <a:ea typeface="Poppins"/>
                <a:cs typeface="Poppins"/>
                <a:sym typeface="Poppins"/>
              </a:rPr>
              <a:t>This is a process — not a pop quiz.</a:t>
            </a:r>
          </a:p>
          <a:p>
            <a:pPr marL="786959" lvl="1" indent="-393479" algn="l">
              <a:lnSpc>
                <a:spcPts val="4410"/>
              </a:lnSpc>
              <a:buFont typeface="Arial"/>
              <a:buChar char="•"/>
            </a:pPr>
            <a:r>
              <a:rPr lang="en-US" sz="3645">
                <a:solidFill>
                  <a:srgbClr val="334059"/>
                </a:solidFill>
                <a:latin typeface="Poppins"/>
                <a:ea typeface="Poppins"/>
                <a:cs typeface="Poppins"/>
                <a:sym typeface="Poppins"/>
              </a:rPr>
              <a:t>Every thoughtful change makes a difference.</a:t>
            </a:r>
          </a:p>
          <a:p>
            <a:pPr algn="l">
              <a:lnSpc>
                <a:spcPts val="4410"/>
              </a:lnSpc>
            </a:pPr>
            <a:endParaRPr lang="en-US" sz="3645">
              <a:solidFill>
                <a:srgbClr val="334059"/>
              </a:solidFill>
              <a:latin typeface="Poppins"/>
              <a:ea typeface="Poppins"/>
              <a:cs typeface="Poppins"/>
              <a:sym typeface="Poppins"/>
            </a:endParaRPr>
          </a:p>
          <a:p>
            <a:pPr algn="l">
              <a:lnSpc>
                <a:spcPts val="4410"/>
              </a:lnSpc>
            </a:pPr>
            <a:endParaRPr lang="en-US" sz="3645">
              <a:solidFill>
                <a:srgbClr val="334059"/>
              </a:solidFill>
              <a:latin typeface="Poppins"/>
              <a:ea typeface="Poppins"/>
              <a:cs typeface="Poppins"/>
              <a:sym typeface="Poppins"/>
            </a:endParaRPr>
          </a:p>
          <a:p>
            <a:pPr algn="l">
              <a:lnSpc>
                <a:spcPts val="4410"/>
              </a:lnSpc>
            </a:pPr>
            <a:r>
              <a:rPr lang="en-US" sz="3645" b="1">
                <a:solidFill>
                  <a:srgbClr val="334059"/>
                </a:solidFill>
                <a:latin typeface="Poppins Bold"/>
                <a:ea typeface="Poppins Bold"/>
                <a:cs typeface="Poppins Bold"/>
                <a:sym typeface="Poppins Bold"/>
              </a:rPr>
              <a:t>INSTEAD OF SAYING:</a:t>
            </a:r>
            <a:r>
              <a:rPr lang="en-US" sz="3645">
                <a:solidFill>
                  <a:srgbClr val="334059"/>
                </a:solidFill>
                <a:latin typeface="Poppins"/>
                <a:ea typeface="Poppins"/>
                <a:cs typeface="Poppins"/>
                <a:sym typeface="Poppins"/>
              </a:rPr>
              <a:t> “</a:t>
            </a:r>
            <a:r>
              <a:rPr lang="en-US" sz="3645" i="1">
                <a:solidFill>
                  <a:srgbClr val="334059"/>
                </a:solidFill>
                <a:latin typeface="Poppins Italics"/>
                <a:ea typeface="Poppins Italics"/>
                <a:cs typeface="Poppins Italics"/>
                <a:sym typeface="Poppins Italics"/>
              </a:rPr>
              <a:t>We don’t accommodate modified duty.</a:t>
            </a:r>
            <a:r>
              <a:rPr lang="en-US" sz="3645">
                <a:solidFill>
                  <a:srgbClr val="334059"/>
                </a:solidFill>
                <a:latin typeface="Poppins"/>
                <a:ea typeface="Poppins"/>
                <a:cs typeface="Poppins"/>
                <a:sym typeface="Poppins"/>
              </a:rPr>
              <a:t>”</a:t>
            </a:r>
          </a:p>
          <a:p>
            <a:pPr algn="l">
              <a:lnSpc>
                <a:spcPts val="1858"/>
              </a:lnSpc>
            </a:pPr>
            <a:endParaRPr lang="en-US" sz="3645">
              <a:solidFill>
                <a:srgbClr val="334059"/>
              </a:solidFill>
              <a:latin typeface="Poppins"/>
              <a:ea typeface="Poppins"/>
              <a:cs typeface="Poppins"/>
              <a:sym typeface="Poppins"/>
            </a:endParaRPr>
          </a:p>
          <a:p>
            <a:pPr algn="l">
              <a:lnSpc>
                <a:spcPts val="4410"/>
              </a:lnSpc>
            </a:pPr>
            <a:r>
              <a:rPr lang="en-US" sz="3645" b="1">
                <a:solidFill>
                  <a:srgbClr val="334059"/>
                </a:solidFill>
                <a:latin typeface="Poppins Bold"/>
                <a:ea typeface="Poppins Bold"/>
                <a:cs typeface="Poppins Bold"/>
                <a:sym typeface="Poppins Bold"/>
              </a:rPr>
              <a:t>TRY:</a:t>
            </a:r>
            <a:r>
              <a:rPr lang="en-US" sz="3645">
                <a:solidFill>
                  <a:srgbClr val="334059"/>
                </a:solidFill>
                <a:latin typeface="Poppins"/>
                <a:ea typeface="Poppins"/>
                <a:cs typeface="Poppins"/>
                <a:sym typeface="Poppins"/>
              </a:rPr>
              <a:t> “</a:t>
            </a:r>
            <a:r>
              <a:rPr lang="en-US" sz="3645" i="1">
                <a:solidFill>
                  <a:srgbClr val="334059"/>
                </a:solidFill>
                <a:latin typeface="Poppins Italics"/>
                <a:ea typeface="Poppins Italics"/>
                <a:cs typeface="Poppins Italics"/>
                <a:sym typeface="Poppins Italics"/>
              </a:rPr>
              <a:t>Let’s explore every option to find a safe and meaningful fit for our employee</a:t>
            </a:r>
            <a:r>
              <a:rPr lang="en-US" sz="3645">
                <a:solidFill>
                  <a:srgbClr val="334059"/>
                </a:solidFill>
                <a:latin typeface="Poppins"/>
                <a:ea typeface="Poppins"/>
                <a:cs typeface="Poppins"/>
                <a:sym typeface="Poppins"/>
              </a:rPr>
              <a:t>.”</a:t>
            </a:r>
          </a:p>
          <a:p>
            <a:pPr algn="l">
              <a:lnSpc>
                <a:spcPts val="4410"/>
              </a:lnSpc>
            </a:pPr>
            <a:endParaRPr lang="en-US" sz="3645">
              <a:solidFill>
                <a:srgbClr val="334059"/>
              </a:solidFill>
              <a:latin typeface="Poppins"/>
              <a:ea typeface="Poppins"/>
              <a:cs typeface="Poppins"/>
              <a:sym typeface="Poppins"/>
            </a:endParaRPr>
          </a:p>
        </p:txBody>
      </p:sp>
      <p:sp>
        <p:nvSpPr>
          <p:cNvPr id="5" name="TextBox 5"/>
          <p:cNvSpPr txBox="1"/>
          <p:nvPr/>
        </p:nvSpPr>
        <p:spPr>
          <a:xfrm>
            <a:off x="1028700" y="1770978"/>
            <a:ext cx="12882090" cy="970878"/>
          </a:xfrm>
          <a:prstGeom prst="rect">
            <a:avLst/>
          </a:prstGeom>
        </p:spPr>
        <p:txBody>
          <a:bodyPr lIns="0" tIns="0" rIns="0" bIns="0" rtlCol="0" anchor="t">
            <a:spAutoFit/>
          </a:bodyPr>
          <a:lstStyle/>
          <a:p>
            <a:pPr marL="0" lvl="0" indent="0" algn="l">
              <a:lnSpc>
                <a:spcPts val="7912"/>
              </a:lnSpc>
              <a:spcBef>
                <a:spcPct val="0"/>
              </a:spcBef>
            </a:pPr>
            <a:r>
              <a:rPr lang="en-US" sz="5651" b="1" u="none" strike="noStrike">
                <a:solidFill>
                  <a:srgbClr val="334059"/>
                </a:solidFill>
                <a:latin typeface="League Spartan"/>
                <a:ea typeface="League Spartan"/>
                <a:cs typeface="League Spartan"/>
                <a:sym typeface="League Spartan"/>
              </a:rPr>
              <a:t>PROGRESS OVER PERFECTION </a:t>
            </a:r>
          </a:p>
        </p:txBody>
      </p:sp>
      <p:grpSp>
        <p:nvGrpSpPr>
          <p:cNvPr id="6" name="Group 6"/>
          <p:cNvGrpSpPr/>
          <p:nvPr/>
        </p:nvGrpSpPr>
        <p:grpSpPr>
          <a:xfrm>
            <a:off x="1038225" y="8705684"/>
            <a:ext cx="2514600" cy="260350"/>
            <a:chOff x="0" y="0"/>
            <a:chExt cx="662281" cy="68570"/>
          </a:xfrm>
        </p:grpSpPr>
        <p:sp>
          <p:nvSpPr>
            <p:cNvPr id="7" name="Freeform 7"/>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8" name="TextBox 8"/>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635000" y="2158637"/>
            <a:ext cx="5245100" cy="1332778"/>
            <a:chOff x="0" y="0"/>
            <a:chExt cx="1381426" cy="351020"/>
          </a:xfrm>
        </p:grpSpPr>
        <p:sp>
          <p:nvSpPr>
            <p:cNvPr id="4" name="Freeform 4"/>
            <p:cNvSpPr/>
            <p:nvPr/>
          </p:nvSpPr>
          <p:spPr>
            <a:xfrm>
              <a:off x="0" y="0"/>
              <a:ext cx="1381426" cy="351020"/>
            </a:xfrm>
            <a:custGeom>
              <a:avLst/>
              <a:gdLst/>
              <a:ahLst/>
              <a:cxnLst/>
              <a:rect l="l" t="t" r="r" b="b"/>
              <a:pathLst>
                <a:path w="1381426" h="351020">
                  <a:moveTo>
                    <a:pt x="75277" y="0"/>
                  </a:moveTo>
                  <a:lnTo>
                    <a:pt x="1306148" y="0"/>
                  </a:lnTo>
                  <a:cubicBezTo>
                    <a:pt x="1326113" y="0"/>
                    <a:pt x="1345260" y="7931"/>
                    <a:pt x="1359377" y="22048"/>
                  </a:cubicBezTo>
                  <a:cubicBezTo>
                    <a:pt x="1373495" y="36166"/>
                    <a:pt x="1381426" y="55313"/>
                    <a:pt x="1381426" y="75277"/>
                  </a:cubicBezTo>
                  <a:lnTo>
                    <a:pt x="1381426" y="275742"/>
                  </a:lnTo>
                  <a:cubicBezTo>
                    <a:pt x="1381426" y="295707"/>
                    <a:pt x="1373495" y="314854"/>
                    <a:pt x="1359377" y="328971"/>
                  </a:cubicBezTo>
                  <a:cubicBezTo>
                    <a:pt x="1345260" y="343089"/>
                    <a:pt x="1326113" y="351020"/>
                    <a:pt x="1306148" y="351020"/>
                  </a:cubicBezTo>
                  <a:lnTo>
                    <a:pt x="75277" y="351020"/>
                  </a:lnTo>
                  <a:cubicBezTo>
                    <a:pt x="55313" y="351020"/>
                    <a:pt x="36166" y="343089"/>
                    <a:pt x="22048" y="328971"/>
                  </a:cubicBezTo>
                  <a:cubicBezTo>
                    <a:pt x="7931" y="314854"/>
                    <a:pt x="0" y="295707"/>
                    <a:pt x="0" y="275742"/>
                  </a:cubicBezTo>
                  <a:lnTo>
                    <a:pt x="0" y="75277"/>
                  </a:lnTo>
                  <a:cubicBezTo>
                    <a:pt x="0" y="55313"/>
                    <a:pt x="7931" y="36166"/>
                    <a:pt x="22048" y="22048"/>
                  </a:cubicBezTo>
                  <a:cubicBezTo>
                    <a:pt x="36166" y="7931"/>
                    <a:pt x="55313" y="0"/>
                    <a:pt x="75277" y="0"/>
                  </a:cubicBezTo>
                  <a:close/>
                </a:path>
              </a:pathLst>
            </a:custGeom>
            <a:solidFill>
              <a:srgbClr val="334059"/>
            </a:solidFill>
          </p:spPr>
        </p:sp>
        <p:sp>
          <p:nvSpPr>
            <p:cNvPr id="5" name="TextBox 5"/>
            <p:cNvSpPr txBox="1"/>
            <p:nvPr/>
          </p:nvSpPr>
          <p:spPr>
            <a:xfrm>
              <a:off x="0" y="-47625"/>
              <a:ext cx="1381426" cy="39864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804900" y="2158637"/>
            <a:ext cx="5118100" cy="1332778"/>
            <a:chOff x="0" y="0"/>
            <a:chExt cx="1347977" cy="351020"/>
          </a:xfrm>
        </p:grpSpPr>
        <p:sp>
          <p:nvSpPr>
            <p:cNvPr id="7" name="Freeform 7"/>
            <p:cNvSpPr/>
            <p:nvPr/>
          </p:nvSpPr>
          <p:spPr>
            <a:xfrm>
              <a:off x="0" y="0"/>
              <a:ext cx="1347977" cy="351020"/>
            </a:xfrm>
            <a:custGeom>
              <a:avLst/>
              <a:gdLst/>
              <a:ahLst/>
              <a:cxnLst/>
              <a:rect l="l" t="t" r="r" b="b"/>
              <a:pathLst>
                <a:path w="1347977" h="351020">
                  <a:moveTo>
                    <a:pt x="77145" y="0"/>
                  </a:moveTo>
                  <a:lnTo>
                    <a:pt x="1270832" y="0"/>
                  </a:lnTo>
                  <a:cubicBezTo>
                    <a:pt x="1291292" y="0"/>
                    <a:pt x="1310914" y="8128"/>
                    <a:pt x="1325382" y="22595"/>
                  </a:cubicBezTo>
                  <a:cubicBezTo>
                    <a:pt x="1339849" y="37063"/>
                    <a:pt x="1347977" y="56685"/>
                    <a:pt x="1347977" y="77145"/>
                  </a:cubicBezTo>
                  <a:lnTo>
                    <a:pt x="1347977" y="273874"/>
                  </a:lnTo>
                  <a:cubicBezTo>
                    <a:pt x="1347977" y="316480"/>
                    <a:pt x="1313438" y="351020"/>
                    <a:pt x="1270832" y="351020"/>
                  </a:cubicBezTo>
                  <a:lnTo>
                    <a:pt x="77145" y="351020"/>
                  </a:lnTo>
                  <a:cubicBezTo>
                    <a:pt x="34539" y="351020"/>
                    <a:pt x="0" y="316480"/>
                    <a:pt x="0" y="273874"/>
                  </a:cubicBezTo>
                  <a:lnTo>
                    <a:pt x="0" y="77145"/>
                  </a:lnTo>
                  <a:cubicBezTo>
                    <a:pt x="0" y="34539"/>
                    <a:pt x="34539" y="0"/>
                    <a:pt x="77145" y="0"/>
                  </a:cubicBezTo>
                  <a:close/>
                </a:path>
              </a:pathLst>
            </a:custGeom>
            <a:solidFill>
              <a:srgbClr val="334059"/>
            </a:solidFill>
          </p:spPr>
        </p:sp>
        <p:sp>
          <p:nvSpPr>
            <p:cNvPr id="8" name="TextBox 8"/>
            <p:cNvSpPr txBox="1"/>
            <p:nvPr/>
          </p:nvSpPr>
          <p:spPr>
            <a:xfrm>
              <a:off x="0" y="-47625"/>
              <a:ext cx="1347977" cy="39864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4933297" y="2226034"/>
            <a:ext cx="8421405" cy="1265381"/>
          </a:xfrm>
          <a:prstGeom prst="rect">
            <a:avLst/>
          </a:prstGeom>
        </p:spPr>
        <p:txBody>
          <a:bodyPr lIns="0" tIns="0" rIns="0" bIns="0" rtlCol="0" anchor="t">
            <a:spAutoFit/>
          </a:bodyPr>
          <a:lstStyle/>
          <a:p>
            <a:pPr algn="ctr">
              <a:lnSpc>
                <a:spcPts val="10334"/>
              </a:lnSpc>
            </a:pPr>
            <a:r>
              <a:rPr lang="en-US" sz="7382" b="1">
                <a:solidFill>
                  <a:srgbClr val="495E88"/>
                </a:solidFill>
                <a:latin typeface="League Spartan"/>
                <a:ea typeface="League Spartan"/>
                <a:cs typeface="League Spartan"/>
                <a:sym typeface="League Spartan"/>
              </a:rPr>
              <a:t>THANK YOU</a:t>
            </a:r>
          </a:p>
        </p:txBody>
      </p:sp>
      <p:sp>
        <p:nvSpPr>
          <p:cNvPr id="10" name="TextBox 10"/>
          <p:cNvSpPr txBox="1"/>
          <p:nvPr/>
        </p:nvSpPr>
        <p:spPr>
          <a:xfrm>
            <a:off x="1259077" y="4160083"/>
            <a:ext cx="7475440" cy="2233533"/>
          </a:xfrm>
          <a:prstGeom prst="rect">
            <a:avLst/>
          </a:prstGeom>
        </p:spPr>
        <p:txBody>
          <a:bodyPr lIns="0" tIns="0" rIns="0" bIns="0" rtlCol="0" anchor="t">
            <a:spAutoFit/>
          </a:bodyPr>
          <a:lstStyle/>
          <a:p>
            <a:pPr algn="ctr">
              <a:lnSpc>
                <a:spcPts val="6321"/>
              </a:lnSpc>
            </a:pPr>
            <a:r>
              <a:rPr lang="en-US" sz="4515">
                <a:solidFill>
                  <a:srgbClr val="000000"/>
                </a:solidFill>
                <a:latin typeface="League Spartan"/>
                <a:ea typeface="League Spartan"/>
                <a:cs typeface="League Spartan"/>
                <a:sym typeface="League Spartan"/>
              </a:rPr>
              <a:t>JILL DEITCH, ESQ.</a:t>
            </a:r>
          </a:p>
          <a:p>
            <a:pPr algn="ctr">
              <a:lnSpc>
                <a:spcPts val="5761"/>
              </a:lnSpc>
            </a:pPr>
            <a:r>
              <a:rPr lang="en-US" sz="4115">
                <a:solidFill>
                  <a:srgbClr val="000000"/>
                </a:solidFill>
                <a:latin typeface="Poppins"/>
                <a:ea typeface="Poppins"/>
                <a:cs typeface="Poppins"/>
                <a:sym typeface="Poppins"/>
              </a:rPr>
              <a:t>Executive Director, NJSIG</a:t>
            </a:r>
          </a:p>
          <a:p>
            <a:pPr marL="0" lvl="0" indent="0" algn="ctr">
              <a:lnSpc>
                <a:spcPts val="5761"/>
              </a:lnSpc>
              <a:spcBef>
                <a:spcPct val="0"/>
              </a:spcBef>
            </a:pPr>
            <a:r>
              <a:rPr lang="en-US" sz="4115">
                <a:solidFill>
                  <a:srgbClr val="000000"/>
                </a:solidFill>
                <a:latin typeface="Poppins"/>
                <a:ea typeface="Poppins"/>
                <a:cs typeface="Poppins"/>
                <a:sym typeface="Poppins"/>
              </a:rPr>
              <a:t>jdeitch@njsig.org</a:t>
            </a:r>
          </a:p>
        </p:txBody>
      </p:sp>
      <p:pic>
        <p:nvPicPr>
          <p:cNvPr id="11" name="Picture 11"/>
          <p:cNvPicPr>
            <a:picLocks noChangeAspect="1"/>
          </p:cNvPicPr>
          <p:nvPr/>
        </p:nvPicPr>
        <p:blipFill>
          <a:blip r:embed="rId3"/>
          <a:stretch>
            <a:fillRect/>
          </a:stretch>
        </p:blipFill>
        <p:spPr>
          <a:xfrm>
            <a:off x="9952498" y="3133360"/>
            <a:ext cx="6125458" cy="6125458"/>
          </a:xfrm>
          <a:prstGeom prst="rect">
            <a:avLst/>
          </a:prstGeom>
        </p:spPr>
      </p:pic>
      <p:grpSp>
        <p:nvGrpSpPr>
          <p:cNvPr id="12" name="Group 12"/>
          <p:cNvGrpSpPr/>
          <p:nvPr/>
        </p:nvGrpSpPr>
        <p:grpSpPr>
          <a:xfrm>
            <a:off x="10713047" y="8904123"/>
            <a:ext cx="4604360" cy="1241753"/>
            <a:chOff x="0" y="0"/>
            <a:chExt cx="1302508" cy="351274"/>
          </a:xfrm>
        </p:grpSpPr>
        <p:sp>
          <p:nvSpPr>
            <p:cNvPr id="13" name="Freeform 13"/>
            <p:cNvSpPr/>
            <p:nvPr/>
          </p:nvSpPr>
          <p:spPr>
            <a:xfrm>
              <a:off x="0" y="0"/>
              <a:ext cx="1302508" cy="351274"/>
            </a:xfrm>
            <a:custGeom>
              <a:avLst/>
              <a:gdLst/>
              <a:ahLst/>
              <a:cxnLst/>
              <a:rect l="l" t="t" r="r" b="b"/>
              <a:pathLst>
                <a:path w="1302508" h="351274">
                  <a:moveTo>
                    <a:pt x="168143" y="0"/>
                  </a:moveTo>
                  <a:lnTo>
                    <a:pt x="1134365" y="0"/>
                  </a:lnTo>
                  <a:cubicBezTo>
                    <a:pt x="1227228" y="0"/>
                    <a:pt x="1302508" y="75280"/>
                    <a:pt x="1302508" y="168143"/>
                  </a:cubicBezTo>
                  <a:lnTo>
                    <a:pt x="1302508" y="183131"/>
                  </a:lnTo>
                  <a:cubicBezTo>
                    <a:pt x="1302508" y="275994"/>
                    <a:pt x="1227228" y="351274"/>
                    <a:pt x="1134365" y="351274"/>
                  </a:cubicBezTo>
                  <a:lnTo>
                    <a:pt x="168143" y="351274"/>
                  </a:lnTo>
                  <a:cubicBezTo>
                    <a:pt x="75280" y="351274"/>
                    <a:pt x="0" y="275994"/>
                    <a:pt x="0" y="183131"/>
                  </a:cubicBezTo>
                  <a:lnTo>
                    <a:pt x="0" y="168143"/>
                  </a:lnTo>
                  <a:cubicBezTo>
                    <a:pt x="0" y="75280"/>
                    <a:pt x="75280" y="0"/>
                    <a:pt x="168143" y="0"/>
                  </a:cubicBezTo>
                  <a:close/>
                </a:path>
              </a:pathLst>
            </a:custGeom>
            <a:solidFill>
              <a:srgbClr val="495E88"/>
            </a:solidFill>
            <a:ln cap="rnd">
              <a:noFill/>
              <a:prstDash val="solid"/>
              <a:round/>
            </a:ln>
          </p:spPr>
        </p:sp>
        <p:sp>
          <p:nvSpPr>
            <p:cNvPr id="14" name="TextBox 14"/>
            <p:cNvSpPr txBox="1"/>
            <p:nvPr/>
          </p:nvSpPr>
          <p:spPr>
            <a:xfrm>
              <a:off x="0" y="-38100"/>
              <a:ext cx="1302508" cy="38937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5" name="Group 15"/>
          <p:cNvGrpSpPr/>
          <p:nvPr/>
        </p:nvGrpSpPr>
        <p:grpSpPr>
          <a:xfrm>
            <a:off x="10807576" y="9000840"/>
            <a:ext cx="4415302" cy="1048321"/>
            <a:chOff x="0" y="0"/>
            <a:chExt cx="1249026" cy="296555"/>
          </a:xfrm>
        </p:grpSpPr>
        <p:sp>
          <p:nvSpPr>
            <p:cNvPr id="16" name="Freeform 16"/>
            <p:cNvSpPr/>
            <p:nvPr/>
          </p:nvSpPr>
          <p:spPr>
            <a:xfrm>
              <a:off x="0" y="0"/>
              <a:ext cx="1249026" cy="296555"/>
            </a:xfrm>
            <a:custGeom>
              <a:avLst/>
              <a:gdLst/>
              <a:ahLst/>
              <a:cxnLst/>
              <a:rect l="l" t="t" r="r" b="b"/>
              <a:pathLst>
                <a:path w="1249026" h="296555">
                  <a:moveTo>
                    <a:pt x="148278" y="0"/>
                  </a:moveTo>
                  <a:lnTo>
                    <a:pt x="1100749" y="0"/>
                  </a:lnTo>
                  <a:cubicBezTo>
                    <a:pt x="1182640" y="0"/>
                    <a:pt x="1249026" y="66386"/>
                    <a:pt x="1249026" y="148278"/>
                  </a:cubicBezTo>
                  <a:lnTo>
                    <a:pt x="1249026" y="148278"/>
                  </a:lnTo>
                  <a:cubicBezTo>
                    <a:pt x="1249026" y="230169"/>
                    <a:pt x="1182640" y="296555"/>
                    <a:pt x="1100749" y="296555"/>
                  </a:cubicBezTo>
                  <a:lnTo>
                    <a:pt x="148278" y="296555"/>
                  </a:lnTo>
                  <a:cubicBezTo>
                    <a:pt x="66386" y="296555"/>
                    <a:pt x="0" y="230169"/>
                    <a:pt x="0" y="148278"/>
                  </a:cubicBezTo>
                  <a:lnTo>
                    <a:pt x="0" y="148278"/>
                  </a:lnTo>
                  <a:cubicBezTo>
                    <a:pt x="0" y="66386"/>
                    <a:pt x="66386" y="0"/>
                    <a:pt x="148278" y="0"/>
                  </a:cubicBezTo>
                  <a:close/>
                </a:path>
              </a:pathLst>
            </a:custGeom>
            <a:solidFill>
              <a:srgbClr val="FFDC68"/>
            </a:solidFill>
          </p:spPr>
        </p:sp>
        <p:sp>
          <p:nvSpPr>
            <p:cNvPr id="17" name="TextBox 17"/>
            <p:cNvSpPr txBox="1"/>
            <p:nvPr/>
          </p:nvSpPr>
          <p:spPr>
            <a:xfrm>
              <a:off x="0" y="-38100"/>
              <a:ext cx="1249026" cy="334655"/>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1245499" y="9205529"/>
            <a:ext cx="3539456" cy="657992"/>
          </a:xfrm>
          <a:prstGeom prst="rect">
            <a:avLst/>
          </a:prstGeom>
        </p:spPr>
        <p:txBody>
          <a:bodyPr lIns="0" tIns="0" rIns="0" bIns="0" rtlCol="0" anchor="t">
            <a:spAutoFit/>
          </a:bodyPr>
          <a:lstStyle/>
          <a:p>
            <a:pPr marL="0" lvl="0" indent="0" algn="ctr">
              <a:lnSpc>
                <a:spcPts val="2644"/>
              </a:lnSpc>
            </a:pPr>
            <a:r>
              <a:rPr lang="en-US" sz="2340" u="none" strike="noStrike" spc="-46">
                <a:solidFill>
                  <a:srgbClr val="000000"/>
                </a:solidFill>
                <a:latin typeface="League Spartan"/>
                <a:ea typeface="League Spartan"/>
                <a:cs typeface="League Spartan"/>
                <a:sym typeface="League Spartan"/>
              </a:rPr>
              <a:t>Scan the QR code for more information</a:t>
            </a:r>
          </a:p>
        </p:txBody>
      </p:sp>
      <p:sp>
        <p:nvSpPr>
          <p:cNvPr id="19" name="TextBox 19"/>
          <p:cNvSpPr txBox="1"/>
          <p:nvPr/>
        </p:nvSpPr>
        <p:spPr>
          <a:xfrm>
            <a:off x="1259077" y="6760955"/>
            <a:ext cx="7475440" cy="2957433"/>
          </a:xfrm>
          <a:prstGeom prst="rect">
            <a:avLst/>
          </a:prstGeom>
        </p:spPr>
        <p:txBody>
          <a:bodyPr lIns="0" tIns="0" rIns="0" bIns="0" rtlCol="0" anchor="t">
            <a:spAutoFit/>
          </a:bodyPr>
          <a:lstStyle/>
          <a:p>
            <a:pPr algn="ctr">
              <a:lnSpc>
                <a:spcPts val="6321"/>
              </a:lnSpc>
            </a:pPr>
            <a:r>
              <a:rPr lang="en-US" sz="4515">
                <a:solidFill>
                  <a:srgbClr val="000000"/>
                </a:solidFill>
                <a:latin typeface="League Spartan"/>
                <a:ea typeface="League Spartan"/>
                <a:cs typeface="League Spartan"/>
                <a:sym typeface="League Spartan"/>
              </a:rPr>
              <a:t>JOANNA RADOMICKI</a:t>
            </a:r>
          </a:p>
          <a:p>
            <a:pPr algn="ctr">
              <a:lnSpc>
                <a:spcPts val="5761"/>
              </a:lnSpc>
            </a:pPr>
            <a:r>
              <a:rPr lang="en-US" sz="4115">
                <a:solidFill>
                  <a:srgbClr val="000000"/>
                </a:solidFill>
                <a:latin typeface="Poppins"/>
                <a:ea typeface="Poppins"/>
                <a:cs typeface="Poppins"/>
                <a:sym typeface="Poppins"/>
              </a:rPr>
              <a:t>Member Services and Loss Control Representative</a:t>
            </a:r>
          </a:p>
          <a:p>
            <a:pPr marL="0" lvl="0" indent="0" algn="ctr">
              <a:lnSpc>
                <a:spcPts val="5761"/>
              </a:lnSpc>
              <a:spcBef>
                <a:spcPct val="0"/>
              </a:spcBef>
            </a:pPr>
            <a:r>
              <a:rPr lang="en-US" sz="4115">
                <a:solidFill>
                  <a:srgbClr val="000000"/>
                </a:solidFill>
                <a:latin typeface="Poppins"/>
                <a:ea typeface="Poppins"/>
                <a:cs typeface="Poppins"/>
                <a:sym typeface="Poppins"/>
              </a:rPr>
              <a:t>jradomicki@njsig.org</a:t>
            </a:r>
          </a:p>
        </p:txBody>
      </p:sp>
      <p:sp>
        <p:nvSpPr>
          <p:cNvPr id="20" name="Freeform 20"/>
          <p:cNvSpPr/>
          <p:nvPr/>
        </p:nvSpPr>
        <p:spPr>
          <a:xfrm>
            <a:off x="7120126" y="231676"/>
            <a:ext cx="4047749" cy="1594048"/>
          </a:xfrm>
          <a:custGeom>
            <a:avLst/>
            <a:gdLst/>
            <a:ahLst/>
            <a:cxnLst/>
            <a:rect l="l" t="t" r="r" b="b"/>
            <a:pathLst>
              <a:path w="4047749" h="1594048">
                <a:moveTo>
                  <a:pt x="0" y="0"/>
                </a:moveTo>
                <a:lnTo>
                  <a:pt x="4047748" y="0"/>
                </a:lnTo>
                <a:lnTo>
                  <a:pt x="4047748" y="1594048"/>
                </a:lnTo>
                <a:lnTo>
                  <a:pt x="0" y="159404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0" y="0"/>
            <a:ext cx="10154799" cy="10287000"/>
            <a:chOff x="0" y="0"/>
            <a:chExt cx="2674515" cy="2709333"/>
          </a:xfrm>
        </p:grpSpPr>
        <p:sp>
          <p:nvSpPr>
            <p:cNvPr id="4" name="Freeform 4"/>
            <p:cNvSpPr/>
            <p:nvPr/>
          </p:nvSpPr>
          <p:spPr>
            <a:xfrm>
              <a:off x="0" y="0"/>
              <a:ext cx="2674515" cy="2709333"/>
            </a:xfrm>
            <a:custGeom>
              <a:avLst/>
              <a:gdLst/>
              <a:ahLst/>
              <a:cxnLst/>
              <a:rect l="l" t="t" r="r" b="b"/>
              <a:pathLst>
                <a:path w="2674515" h="2709333">
                  <a:moveTo>
                    <a:pt x="0" y="0"/>
                  </a:moveTo>
                  <a:lnTo>
                    <a:pt x="2674515" y="0"/>
                  </a:lnTo>
                  <a:lnTo>
                    <a:pt x="2674515" y="2709333"/>
                  </a:lnTo>
                  <a:lnTo>
                    <a:pt x="0" y="2709333"/>
                  </a:lnTo>
                  <a:close/>
                </a:path>
              </a:pathLst>
            </a:custGeom>
            <a:solidFill>
              <a:srgbClr val="334059"/>
            </a:solidFill>
          </p:spPr>
        </p:sp>
        <p:sp>
          <p:nvSpPr>
            <p:cNvPr id="5" name="TextBox 5"/>
            <p:cNvSpPr txBox="1"/>
            <p:nvPr/>
          </p:nvSpPr>
          <p:spPr>
            <a:xfrm>
              <a:off x="0" y="-47625"/>
              <a:ext cx="2674515" cy="275695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623796" y="3576848"/>
            <a:ext cx="6635504" cy="2613134"/>
          </a:xfrm>
          <a:custGeom>
            <a:avLst/>
            <a:gdLst/>
            <a:ahLst/>
            <a:cxnLst/>
            <a:rect l="l" t="t" r="r" b="b"/>
            <a:pathLst>
              <a:path w="6635504" h="2613134">
                <a:moveTo>
                  <a:pt x="0" y="0"/>
                </a:moveTo>
                <a:lnTo>
                  <a:pt x="6635504" y="0"/>
                </a:lnTo>
                <a:lnTo>
                  <a:pt x="6635504" y="2613134"/>
                </a:lnTo>
                <a:lnTo>
                  <a:pt x="0" y="2613134"/>
                </a:lnTo>
                <a:lnTo>
                  <a:pt x="0" y="0"/>
                </a:lnTo>
                <a:close/>
              </a:path>
            </a:pathLst>
          </a:custGeom>
          <a:blipFill>
            <a:blip r:embed="rId3"/>
            <a:stretch>
              <a:fillRect/>
            </a:stretch>
          </a:blipFill>
        </p:spPr>
      </p:sp>
      <p:sp>
        <p:nvSpPr>
          <p:cNvPr id="7" name="TextBox 7"/>
          <p:cNvSpPr txBox="1"/>
          <p:nvPr/>
        </p:nvSpPr>
        <p:spPr>
          <a:xfrm>
            <a:off x="1028700" y="2663337"/>
            <a:ext cx="8664289" cy="5343525"/>
          </a:xfrm>
          <a:prstGeom prst="rect">
            <a:avLst/>
          </a:prstGeom>
        </p:spPr>
        <p:txBody>
          <a:bodyPr lIns="0" tIns="0" rIns="0" bIns="0" rtlCol="0" anchor="t">
            <a:spAutoFit/>
          </a:bodyPr>
          <a:lstStyle/>
          <a:p>
            <a:pPr algn="l">
              <a:lnSpc>
                <a:spcPts val="4200"/>
              </a:lnSpc>
            </a:pPr>
            <a:r>
              <a:rPr lang="en-US" sz="3000">
                <a:solidFill>
                  <a:srgbClr val="FFFFFF"/>
                </a:solidFill>
                <a:latin typeface="Poppins"/>
                <a:ea typeface="Poppins"/>
                <a:cs typeface="Poppins"/>
                <a:sym typeface="Poppins"/>
              </a:rPr>
              <a:t>NJSIG is school board insurance group, AKA an insurance pool</a:t>
            </a:r>
          </a:p>
          <a:p>
            <a:pPr algn="l">
              <a:lnSpc>
                <a:spcPts val="4200"/>
              </a:lnSpc>
            </a:pPr>
            <a:endParaRPr lang="en-US" sz="3000">
              <a:solidFill>
                <a:srgbClr val="FFFFFF"/>
              </a:solidFill>
              <a:latin typeface="Poppins"/>
              <a:ea typeface="Poppins"/>
              <a:cs typeface="Poppins"/>
              <a:sym typeface="Poppins"/>
            </a:endParaRPr>
          </a:p>
          <a:p>
            <a:pPr algn="l">
              <a:lnSpc>
                <a:spcPts val="4200"/>
              </a:lnSpc>
            </a:pPr>
            <a:r>
              <a:rPr lang="en-US" sz="3000">
                <a:solidFill>
                  <a:srgbClr val="FFFFFF"/>
                </a:solidFill>
                <a:latin typeface="Poppins"/>
                <a:ea typeface="Poppins"/>
                <a:cs typeface="Poppins"/>
                <a:sym typeface="Poppins"/>
              </a:rPr>
              <a:t>•Provides insurance to NJ public schools only (workers’ compensation, general liability, auto liability, cyber, property, school board leader liability, excess/umbrella coverage)</a:t>
            </a:r>
          </a:p>
          <a:p>
            <a:pPr algn="l">
              <a:lnSpc>
                <a:spcPts val="4200"/>
              </a:lnSpc>
            </a:pPr>
            <a:endParaRPr lang="en-US" sz="3000">
              <a:solidFill>
                <a:srgbClr val="FFFFFF"/>
              </a:solidFill>
              <a:latin typeface="Poppins"/>
              <a:ea typeface="Poppins"/>
              <a:cs typeface="Poppins"/>
              <a:sym typeface="Poppins"/>
            </a:endParaRPr>
          </a:p>
          <a:p>
            <a:pPr algn="l">
              <a:lnSpc>
                <a:spcPts val="4200"/>
              </a:lnSpc>
            </a:pPr>
            <a:r>
              <a:rPr lang="en-US" sz="3000">
                <a:solidFill>
                  <a:srgbClr val="FFFFFF"/>
                </a:solidFill>
                <a:latin typeface="Poppins"/>
                <a:ea typeface="Poppins"/>
                <a:cs typeface="Poppins"/>
                <a:sym typeface="Poppins"/>
              </a:rPr>
              <a:t>•Public entity, does not operate for profit</a:t>
            </a:r>
          </a:p>
          <a:p>
            <a:pPr algn="l">
              <a:lnSpc>
                <a:spcPts val="4200"/>
              </a:lnSpc>
              <a:spcBef>
                <a:spcPct val="0"/>
              </a:spcBef>
            </a:pPr>
            <a:endParaRPr lang="en-US" sz="3000">
              <a:solidFill>
                <a:srgbClr val="FFFFFF"/>
              </a:solidFill>
              <a:latin typeface="Poppins"/>
              <a:ea typeface="Poppins"/>
              <a:cs typeface="Poppins"/>
              <a:sym typeface="Poppins"/>
            </a:endParaRPr>
          </a:p>
        </p:txBody>
      </p:sp>
      <p:sp>
        <p:nvSpPr>
          <p:cNvPr id="8" name="TextBox 8"/>
          <p:cNvSpPr txBox="1"/>
          <p:nvPr/>
        </p:nvSpPr>
        <p:spPr>
          <a:xfrm>
            <a:off x="1028700" y="914400"/>
            <a:ext cx="5508835" cy="914363"/>
          </a:xfrm>
          <a:prstGeom prst="rect">
            <a:avLst/>
          </a:prstGeom>
        </p:spPr>
        <p:txBody>
          <a:bodyPr lIns="0" tIns="0" rIns="0" bIns="0" rtlCol="0" anchor="t">
            <a:spAutoFit/>
          </a:bodyPr>
          <a:lstStyle/>
          <a:p>
            <a:pPr algn="just">
              <a:lnSpc>
                <a:spcPts val="7352"/>
              </a:lnSpc>
            </a:pPr>
            <a:r>
              <a:rPr lang="en-US" sz="5251">
                <a:solidFill>
                  <a:srgbClr val="FFFFFF"/>
                </a:solidFill>
                <a:latin typeface="Roboto"/>
                <a:ea typeface="Roboto"/>
                <a:cs typeface="Roboto"/>
                <a:sym typeface="Roboto"/>
              </a:rPr>
              <a:t>WHO WE ARE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244306"/>
            <a:ext cx="18288000" cy="1161492"/>
          </a:xfrm>
          <a:prstGeom prst="rect">
            <a:avLst/>
          </a:prstGeom>
        </p:spPr>
        <p:txBody>
          <a:bodyPr lIns="0" tIns="0" rIns="0" bIns="0" rtlCol="0" anchor="t">
            <a:spAutoFit/>
          </a:bodyPr>
          <a:lstStyle/>
          <a:p>
            <a:pPr algn="ctr">
              <a:lnSpc>
                <a:spcPts val="9480"/>
              </a:lnSpc>
            </a:pPr>
            <a:r>
              <a:rPr lang="en-US" sz="6771">
                <a:solidFill>
                  <a:srgbClr val="495E88"/>
                </a:solidFill>
                <a:latin typeface="League Spartan"/>
                <a:ea typeface="League Spartan"/>
                <a:cs typeface="League Spartan"/>
                <a:sym typeface="League Spartan"/>
              </a:rPr>
              <a:t>RISK POOLS</a:t>
            </a:r>
          </a:p>
        </p:txBody>
      </p:sp>
      <p:sp>
        <p:nvSpPr>
          <p:cNvPr id="4" name="TextBox 4"/>
          <p:cNvSpPr txBox="1"/>
          <p:nvPr/>
        </p:nvSpPr>
        <p:spPr>
          <a:xfrm>
            <a:off x="1295965" y="3020892"/>
            <a:ext cx="15963335" cy="4819015"/>
          </a:xfrm>
          <a:prstGeom prst="rect">
            <a:avLst/>
          </a:prstGeom>
        </p:spPr>
        <p:txBody>
          <a:bodyPr lIns="0" tIns="0" rIns="0" bIns="0" rtlCol="0" anchor="t">
            <a:spAutoFit/>
          </a:bodyPr>
          <a:lstStyle/>
          <a:p>
            <a:pPr marL="734058" lvl="1" indent="-367029" algn="l">
              <a:lnSpc>
                <a:spcPts val="4759"/>
              </a:lnSpc>
              <a:buFont typeface="Arial"/>
              <a:buChar char="•"/>
            </a:pPr>
            <a:r>
              <a:rPr lang="en-US" sz="3399">
                <a:solidFill>
                  <a:srgbClr val="303642"/>
                </a:solidFill>
                <a:latin typeface="Poppins"/>
                <a:ea typeface="Poppins"/>
                <a:cs typeface="Poppins"/>
                <a:sym typeface="Poppins"/>
              </a:rPr>
              <a:t>Coverages and policies focus on the needs of a particular group </a:t>
            </a:r>
          </a:p>
          <a:p>
            <a:pPr marL="1468116" lvl="2" indent="-489372" algn="l">
              <a:lnSpc>
                <a:spcPts val="4759"/>
              </a:lnSpc>
              <a:buFont typeface="Arial"/>
              <a:buChar char="⚬"/>
            </a:pPr>
            <a:r>
              <a:rPr lang="en-US" sz="3399">
                <a:solidFill>
                  <a:srgbClr val="303642"/>
                </a:solidFill>
                <a:latin typeface="Poppins"/>
                <a:ea typeface="Poppins"/>
                <a:cs typeface="Poppins"/>
                <a:sym typeface="Poppins"/>
              </a:rPr>
              <a:t>Examples: schools, municipalities</a:t>
            </a:r>
          </a:p>
          <a:p>
            <a:pPr algn="l">
              <a:lnSpc>
                <a:spcPts val="4759"/>
              </a:lnSpc>
            </a:pPr>
            <a:endParaRPr lang="en-US" sz="3399">
              <a:solidFill>
                <a:srgbClr val="303642"/>
              </a:solidFill>
              <a:latin typeface="Poppins"/>
              <a:ea typeface="Poppins"/>
              <a:cs typeface="Poppins"/>
              <a:sym typeface="Poppins"/>
            </a:endParaRPr>
          </a:p>
          <a:p>
            <a:pPr marL="734058" lvl="1" indent="-367029" algn="l">
              <a:lnSpc>
                <a:spcPts val="4759"/>
              </a:lnSpc>
              <a:buFont typeface="Arial"/>
              <a:buChar char="•"/>
            </a:pPr>
            <a:r>
              <a:rPr lang="en-US" sz="3399">
                <a:solidFill>
                  <a:srgbClr val="303642"/>
                </a:solidFill>
                <a:latin typeface="Poppins"/>
                <a:ea typeface="Poppins"/>
                <a:cs typeface="Poppins"/>
                <a:sym typeface="Poppins"/>
              </a:rPr>
              <a:t>Excess funds returned to members</a:t>
            </a:r>
          </a:p>
          <a:p>
            <a:pPr algn="l">
              <a:lnSpc>
                <a:spcPts val="4759"/>
              </a:lnSpc>
            </a:pPr>
            <a:endParaRPr lang="en-US" sz="3399">
              <a:solidFill>
                <a:srgbClr val="303642"/>
              </a:solidFill>
              <a:latin typeface="Poppins"/>
              <a:ea typeface="Poppins"/>
              <a:cs typeface="Poppins"/>
              <a:sym typeface="Poppins"/>
            </a:endParaRPr>
          </a:p>
          <a:p>
            <a:pPr marL="734058" lvl="1" indent="-367029" algn="l">
              <a:lnSpc>
                <a:spcPts val="4759"/>
              </a:lnSpc>
              <a:buFont typeface="Arial"/>
              <a:buChar char="•"/>
            </a:pPr>
            <a:r>
              <a:rPr lang="en-US" sz="3399">
                <a:solidFill>
                  <a:srgbClr val="303642"/>
                </a:solidFill>
                <a:latin typeface="Poppins"/>
                <a:ea typeface="Poppins"/>
                <a:cs typeface="Poppins"/>
                <a:sym typeface="Poppins"/>
              </a:rPr>
              <a:t>Deficits lead to reassessments (additional premiums)</a:t>
            </a:r>
          </a:p>
          <a:p>
            <a:pPr algn="l">
              <a:lnSpc>
                <a:spcPts val="4759"/>
              </a:lnSpc>
            </a:pPr>
            <a:endParaRPr lang="en-US" sz="3399">
              <a:solidFill>
                <a:srgbClr val="303642"/>
              </a:solidFill>
              <a:latin typeface="Poppins"/>
              <a:ea typeface="Poppins"/>
              <a:cs typeface="Poppins"/>
              <a:sym typeface="Poppins"/>
            </a:endParaRPr>
          </a:p>
          <a:p>
            <a:pPr marL="734058" lvl="1" indent="-367029" algn="l">
              <a:lnSpc>
                <a:spcPts val="4759"/>
              </a:lnSpc>
              <a:buFont typeface="Arial"/>
              <a:buChar char="•"/>
            </a:pPr>
            <a:r>
              <a:rPr lang="en-US" sz="3399">
                <a:solidFill>
                  <a:srgbClr val="303642"/>
                </a:solidFill>
                <a:latin typeface="Poppins"/>
                <a:ea typeface="Poppins"/>
                <a:cs typeface="Poppins"/>
                <a:sym typeface="Poppins"/>
              </a:rPr>
              <a:t>Most states (including NJ) require actuaries for loss estimates</a:t>
            </a:r>
          </a:p>
        </p:txBody>
      </p:sp>
      <p:sp>
        <p:nvSpPr>
          <p:cNvPr id="5" name="Freeform 5"/>
          <p:cNvSpPr/>
          <p:nvPr/>
        </p:nvSpPr>
        <p:spPr>
          <a:xfrm>
            <a:off x="1028700"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13750" y="1110371"/>
            <a:ext cx="3340100" cy="3784600"/>
            <a:chOff x="0" y="0"/>
            <a:chExt cx="879697" cy="996767"/>
          </a:xfrm>
        </p:grpSpPr>
        <p:sp>
          <p:nvSpPr>
            <p:cNvPr id="3" name="Freeform 3"/>
            <p:cNvSpPr/>
            <p:nvPr/>
          </p:nvSpPr>
          <p:spPr>
            <a:xfrm>
              <a:off x="0" y="0"/>
              <a:ext cx="879697" cy="996767"/>
            </a:xfrm>
            <a:custGeom>
              <a:avLst/>
              <a:gdLst/>
              <a:ahLst/>
              <a:cxnLst/>
              <a:rect l="l" t="t" r="r" b="b"/>
              <a:pathLst>
                <a:path w="879697" h="996767">
                  <a:moveTo>
                    <a:pt x="118211" y="0"/>
                  </a:moveTo>
                  <a:lnTo>
                    <a:pt x="761486" y="0"/>
                  </a:lnTo>
                  <a:cubicBezTo>
                    <a:pt x="826772" y="0"/>
                    <a:pt x="879697" y="52925"/>
                    <a:pt x="879697" y="118211"/>
                  </a:cubicBezTo>
                  <a:lnTo>
                    <a:pt x="879697" y="878556"/>
                  </a:lnTo>
                  <a:cubicBezTo>
                    <a:pt x="879697" y="909907"/>
                    <a:pt x="867243" y="939975"/>
                    <a:pt x="845074" y="962144"/>
                  </a:cubicBezTo>
                  <a:cubicBezTo>
                    <a:pt x="822905" y="984313"/>
                    <a:pt x="792837" y="996767"/>
                    <a:pt x="761486" y="996767"/>
                  </a:cubicBezTo>
                  <a:lnTo>
                    <a:pt x="118211" y="996767"/>
                  </a:lnTo>
                  <a:cubicBezTo>
                    <a:pt x="86860" y="996767"/>
                    <a:pt x="56792" y="984313"/>
                    <a:pt x="34623" y="962144"/>
                  </a:cubicBezTo>
                  <a:cubicBezTo>
                    <a:pt x="12454" y="939975"/>
                    <a:pt x="0" y="909907"/>
                    <a:pt x="0" y="878556"/>
                  </a:cubicBezTo>
                  <a:lnTo>
                    <a:pt x="0" y="118211"/>
                  </a:lnTo>
                  <a:cubicBezTo>
                    <a:pt x="0" y="86860"/>
                    <a:pt x="12454" y="56792"/>
                    <a:pt x="34623" y="34623"/>
                  </a:cubicBezTo>
                  <a:cubicBezTo>
                    <a:pt x="56792" y="12454"/>
                    <a:pt x="86860" y="0"/>
                    <a:pt x="118211" y="0"/>
                  </a:cubicBezTo>
                  <a:close/>
                </a:path>
              </a:pathLst>
            </a:custGeom>
            <a:solidFill>
              <a:srgbClr val="334059"/>
            </a:solidFill>
          </p:spPr>
        </p:sp>
        <p:sp>
          <p:nvSpPr>
            <p:cNvPr id="4" name="TextBox 4"/>
            <p:cNvSpPr txBox="1"/>
            <p:nvPr/>
          </p:nvSpPr>
          <p:spPr>
            <a:xfrm>
              <a:off x="0" y="-47625"/>
              <a:ext cx="879697" cy="104439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726528"/>
            <a:ext cx="5898349" cy="912915"/>
          </a:xfrm>
          <a:prstGeom prst="rect">
            <a:avLst/>
          </a:prstGeom>
        </p:spPr>
        <p:txBody>
          <a:bodyPr lIns="0" tIns="0" rIns="0" bIns="0" rtlCol="0" anchor="t">
            <a:spAutoFit/>
          </a:bodyPr>
          <a:lstStyle/>
          <a:p>
            <a:pPr algn="l">
              <a:lnSpc>
                <a:spcPts val="7431"/>
              </a:lnSpc>
            </a:pPr>
            <a:r>
              <a:rPr lang="en-US" sz="5308" b="1">
                <a:solidFill>
                  <a:srgbClr val="334059"/>
                </a:solidFill>
                <a:latin typeface="League Spartan"/>
                <a:ea typeface="League Spartan"/>
                <a:cs typeface="League Spartan"/>
                <a:sym typeface="League Spartan"/>
              </a:rPr>
              <a:t>FOR SCHOOLS</a:t>
            </a:r>
          </a:p>
        </p:txBody>
      </p:sp>
      <p:sp>
        <p:nvSpPr>
          <p:cNvPr id="6" name="TextBox 6"/>
          <p:cNvSpPr txBox="1"/>
          <p:nvPr/>
        </p:nvSpPr>
        <p:spPr>
          <a:xfrm>
            <a:off x="1028700" y="914400"/>
            <a:ext cx="6929140"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TYPES OF INSURANCE</a:t>
            </a:r>
          </a:p>
        </p:txBody>
      </p:sp>
      <p:sp>
        <p:nvSpPr>
          <p:cNvPr id="7" name="TextBox 7"/>
          <p:cNvSpPr txBox="1"/>
          <p:nvPr/>
        </p:nvSpPr>
        <p:spPr>
          <a:xfrm>
            <a:off x="1028700" y="3661654"/>
            <a:ext cx="6929140" cy="350837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Generally, the market for insurance for public schools in New Jersey can be divided into two broad segments:</a:t>
            </a:r>
          </a:p>
          <a:p>
            <a:pPr algn="l">
              <a:lnSpc>
                <a:spcPts val="3499"/>
              </a:lnSpc>
            </a:pPr>
            <a:endParaRPr lang="en-US" sz="2499">
              <a:solidFill>
                <a:srgbClr val="000000"/>
              </a:solidFill>
              <a:latin typeface="Poppins"/>
              <a:ea typeface="Poppins"/>
              <a:cs typeface="Poppins"/>
              <a:sym typeface="Poppins"/>
            </a:endParaRPr>
          </a:p>
          <a:p>
            <a:pPr algn="l">
              <a:lnSpc>
                <a:spcPts val="3499"/>
              </a:lnSpc>
            </a:pPr>
            <a:r>
              <a:rPr lang="en-US" sz="2499">
                <a:solidFill>
                  <a:srgbClr val="000000"/>
                </a:solidFill>
                <a:latin typeface="Poppins"/>
                <a:ea typeface="Poppins"/>
                <a:cs typeface="Poppins"/>
                <a:sym typeface="Poppins"/>
              </a:rPr>
              <a:t>Hypothetical school budget: ($125,000,000)</a:t>
            </a:r>
          </a:p>
          <a:p>
            <a:pPr algn="l">
              <a:lnSpc>
                <a:spcPts val="3499"/>
              </a:lnSpc>
            </a:pPr>
            <a:endParaRPr lang="en-US" sz="2499">
              <a:solidFill>
                <a:srgbClr val="000000"/>
              </a:solidFill>
              <a:latin typeface="Poppins"/>
              <a:ea typeface="Poppins"/>
              <a:cs typeface="Poppins"/>
              <a:sym typeface="Poppins"/>
            </a:endParaRPr>
          </a:p>
          <a:p>
            <a:pPr algn="l">
              <a:lnSpc>
                <a:spcPts val="3499"/>
              </a:lnSpc>
            </a:pPr>
            <a:endParaRPr lang="en-US" sz="2499">
              <a:solidFill>
                <a:srgbClr val="000000"/>
              </a:solidFill>
              <a:latin typeface="Poppins"/>
              <a:ea typeface="Poppins"/>
              <a:cs typeface="Poppins"/>
              <a:sym typeface="Poppins"/>
            </a:endParaRPr>
          </a:p>
          <a:p>
            <a:pPr algn="l">
              <a:lnSpc>
                <a:spcPts val="3499"/>
              </a:lnSpc>
              <a:spcBef>
                <a:spcPct val="0"/>
              </a:spcBef>
            </a:pPr>
            <a:endParaRPr lang="en-US" sz="2499">
              <a:solidFill>
                <a:srgbClr val="000000"/>
              </a:solidFill>
              <a:latin typeface="Poppins"/>
              <a:ea typeface="Poppins"/>
              <a:cs typeface="Poppins"/>
              <a:sym typeface="Poppins"/>
            </a:endParaRPr>
          </a:p>
        </p:txBody>
      </p:sp>
      <p:grpSp>
        <p:nvGrpSpPr>
          <p:cNvPr id="8" name="Group 8"/>
          <p:cNvGrpSpPr/>
          <p:nvPr/>
        </p:nvGrpSpPr>
        <p:grpSpPr>
          <a:xfrm>
            <a:off x="8413750" y="5473700"/>
            <a:ext cx="3340100" cy="3784600"/>
            <a:chOff x="0" y="0"/>
            <a:chExt cx="879697" cy="996767"/>
          </a:xfrm>
        </p:grpSpPr>
        <p:sp>
          <p:nvSpPr>
            <p:cNvPr id="9" name="Freeform 9"/>
            <p:cNvSpPr/>
            <p:nvPr/>
          </p:nvSpPr>
          <p:spPr>
            <a:xfrm>
              <a:off x="0" y="0"/>
              <a:ext cx="879697" cy="996767"/>
            </a:xfrm>
            <a:custGeom>
              <a:avLst/>
              <a:gdLst/>
              <a:ahLst/>
              <a:cxnLst/>
              <a:rect l="l" t="t" r="r" b="b"/>
              <a:pathLst>
                <a:path w="879697" h="996767">
                  <a:moveTo>
                    <a:pt x="118211" y="0"/>
                  </a:moveTo>
                  <a:lnTo>
                    <a:pt x="761486" y="0"/>
                  </a:lnTo>
                  <a:cubicBezTo>
                    <a:pt x="826772" y="0"/>
                    <a:pt x="879697" y="52925"/>
                    <a:pt x="879697" y="118211"/>
                  </a:cubicBezTo>
                  <a:lnTo>
                    <a:pt x="879697" y="878556"/>
                  </a:lnTo>
                  <a:cubicBezTo>
                    <a:pt x="879697" y="909907"/>
                    <a:pt x="867243" y="939975"/>
                    <a:pt x="845074" y="962144"/>
                  </a:cubicBezTo>
                  <a:cubicBezTo>
                    <a:pt x="822905" y="984313"/>
                    <a:pt x="792837" y="996767"/>
                    <a:pt x="761486" y="996767"/>
                  </a:cubicBezTo>
                  <a:lnTo>
                    <a:pt x="118211" y="996767"/>
                  </a:lnTo>
                  <a:cubicBezTo>
                    <a:pt x="86860" y="996767"/>
                    <a:pt x="56792" y="984313"/>
                    <a:pt x="34623" y="962144"/>
                  </a:cubicBezTo>
                  <a:cubicBezTo>
                    <a:pt x="12454" y="939975"/>
                    <a:pt x="0" y="909907"/>
                    <a:pt x="0" y="878556"/>
                  </a:cubicBezTo>
                  <a:lnTo>
                    <a:pt x="0" y="118211"/>
                  </a:lnTo>
                  <a:cubicBezTo>
                    <a:pt x="0" y="86860"/>
                    <a:pt x="12454" y="56792"/>
                    <a:pt x="34623" y="34623"/>
                  </a:cubicBezTo>
                  <a:cubicBezTo>
                    <a:pt x="56792" y="12454"/>
                    <a:pt x="86860" y="0"/>
                    <a:pt x="118211" y="0"/>
                  </a:cubicBezTo>
                  <a:close/>
                </a:path>
              </a:pathLst>
            </a:custGeom>
            <a:solidFill>
              <a:srgbClr val="334059"/>
            </a:solidFill>
          </p:spPr>
        </p:sp>
        <p:sp>
          <p:nvSpPr>
            <p:cNvPr id="10" name="TextBox 10"/>
            <p:cNvSpPr txBox="1"/>
            <p:nvPr/>
          </p:nvSpPr>
          <p:spPr>
            <a:xfrm>
              <a:off x="0" y="-47625"/>
              <a:ext cx="879697" cy="1044392"/>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7957840" y="2402832"/>
            <a:ext cx="4251920" cy="1482301"/>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EMPLOYEE</a:t>
            </a:r>
          </a:p>
          <a:p>
            <a:pPr algn="ctr">
              <a:lnSpc>
                <a:spcPts val="5973"/>
              </a:lnSpc>
            </a:pPr>
            <a:r>
              <a:rPr lang="en-US" sz="4266">
                <a:solidFill>
                  <a:srgbClr val="FFFFFF"/>
                </a:solidFill>
                <a:latin typeface="League Spartan"/>
                <a:ea typeface="League Spartan"/>
                <a:cs typeface="League Spartan"/>
                <a:sym typeface="League Spartan"/>
              </a:rPr>
              <a:t>BENEFITS</a:t>
            </a:r>
          </a:p>
        </p:txBody>
      </p:sp>
      <p:sp>
        <p:nvSpPr>
          <p:cNvPr id="12" name="TextBox 12"/>
          <p:cNvSpPr txBox="1"/>
          <p:nvPr/>
        </p:nvSpPr>
        <p:spPr>
          <a:xfrm>
            <a:off x="7957840" y="6324104"/>
            <a:ext cx="4251920" cy="2234776"/>
          </a:xfrm>
          <a:prstGeom prst="rect">
            <a:avLst/>
          </a:prstGeom>
        </p:spPr>
        <p:txBody>
          <a:bodyPr lIns="0" tIns="0" rIns="0" bIns="0" rtlCol="0" anchor="t">
            <a:spAutoFit/>
          </a:bodyPr>
          <a:lstStyle/>
          <a:p>
            <a:pPr algn="ctr">
              <a:lnSpc>
                <a:spcPts val="5973"/>
              </a:lnSpc>
            </a:pPr>
            <a:r>
              <a:rPr lang="en-US" sz="4266">
                <a:solidFill>
                  <a:srgbClr val="FFFFFF"/>
                </a:solidFill>
                <a:latin typeface="League Spartan"/>
                <a:ea typeface="League Spartan"/>
                <a:cs typeface="League Spartan"/>
                <a:sym typeface="League Spartan"/>
              </a:rPr>
              <a:t>PROPERTY</a:t>
            </a:r>
          </a:p>
          <a:p>
            <a:pPr algn="ctr">
              <a:lnSpc>
                <a:spcPts val="5973"/>
              </a:lnSpc>
            </a:pPr>
            <a:r>
              <a:rPr lang="en-US" sz="4266">
                <a:solidFill>
                  <a:srgbClr val="FFFFFF"/>
                </a:solidFill>
                <a:latin typeface="League Spartan"/>
                <a:ea typeface="League Spartan"/>
                <a:cs typeface="League Spartan"/>
                <a:sym typeface="League Spartan"/>
              </a:rPr>
              <a:t>&amp;</a:t>
            </a:r>
          </a:p>
          <a:p>
            <a:pPr algn="ctr">
              <a:lnSpc>
                <a:spcPts val="5973"/>
              </a:lnSpc>
            </a:pPr>
            <a:r>
              <a:rPr lang="en-US" sz="4266">
                <a:solidFill>
                  <a:srgbClr val="FFFFFF"/>
                </a:solidFill>
                <a:latin typeface="League Spartan"/>
                <a:ea typeface="League Spartan"/>
                <a:cs typeface="League Spartan"/>
                <a:sym typeface="League Spartan"/>
              </a:rPr>
              <a:t>CASUALTY</a:t>
            </a:r>
          </a:p>
        </p:txBody>
      </p:sp>
      <p:sp>
        <p:nvSpPr>
          <p:cNvPr id="13" name="TextBox 13"/>
          <p:cNvSpPr txBox="1"/>
          <p:nvPr/>
        </p:nvSpPr>
        <p:spPr>
          <a:xfrm>
            <a:off x="12209760" y="1466618"/>
            <a:ext cx="5491911" cy="3005430"/>
          </a:xfrm>
          <a:prstGeom prst="rect">
            <a:avLst/>
          </a:prstGeom>
        </p:spPr>
        <p:txBody>
          <a:bodyPr lIns="0" tIns="0" rIns="0" bIns="0" rtlCol="0" anchor="t">
            <a:spAutoFit/>
          </a:bodyPr>
          <a:lstStyle/>
          <a:p>
            <a:pPr algn="l">
              <a:lnSpc>
                <a:spcPts val="3396"/>
              </a:lnSpc>
            </a:pPr>
            <a:r>
              <a:rPr lang="en-US" sz="2425">
                <a:solidFill>
                  <a:srgbClr val="000000"/>
                </a:solidFill>
                <a:latin typeface="Poppins"/>
                <a:ea typeface="Poppins"/>
                <a:cs typeface="Poppins"/>
                <a:sym typeface="Poppins"/>
              </a:rPr>
              <a:t>Hypothetical Budget: $12,000,000 </a:t>
            </a:r>
          </a:p>
          <a:p>
            <a:pPr algn="l">
              <a:lnSpc>
                <a:spcPts val="3396"/>
              </a:lnSpc>
            </a:pPr>
            <a:r>
              <a:rPr lang="en-US" sz="2425">
                <a:solidFill>
                  <a:srgbClr val="000000"/>
                </a:solidFill>
                <a:latin typeface="Poppins"/>
                <a:ea typeface="Poppins"/>
                <a:cs typeface="Poppins"/>
                <a:sym typeface="Poppins"/>
              </a:rPr>
              <a:t> (less than 10%)</a:t>
            </a:r>
          </a:p>
          <a:p>
            <a:pPr algn="l">
              <a:lnSpc>
                <a:spcPts val="3396"/>
              </a:lnSpc>
            </a:pPr>
            <a:endParaRPr lang="en-US" sz="2425">
              <a:solidFill>
                <a:srgbClr val="000000"/>
              </a:solidFill>
              <a:latin typeface="Poppins"/>
              <a:ea typeface="Poppins"/>
              <a:cs typeface="Poppins"/>
              <a:sym typeface="Poppins"/>
            </a:endParaRPr>
          </a:p>
          <a:p>
            <a:pPr marL="523766" lvl="1" indent="-261883" algn="l">
              <a:lnSpc>
                <a:spcPts val="3396"/>
              </a:lnSpc>
              <a:buFont typeface="Arial"/>
              <a:buChar char="•"/>
            </a:pPr>
            <a:r>
              <a:rPr lang="en-US" sz="2425">
                <a:solidFill>
                  <a:srgbClr val="000000"/>
                </a:solidFill>
                <a:latin typeface="Poppins"/>
                <a:ea typeface="Poppins"/>
                <a:cs typeface="Poppins"/>
                <a:sym typeface="Poppins"/>
              </a:rPr>
              <a:t>Medical/health</a:t>
            </a:r>
          </a:p>
          <a:p>
            <a:pPr marL="523766" lvl="1" indent="-261883" algn="l">
              <a:lnSpc>
                <a:spcPts val="3396"/>
              </a:lnSpc>
              <a:buFont typeface="Arial"/>
              <a:buChar char="•"/>
            </a:pPr>
            <a:r>
              <a:rPr lang="en-US" sz="2425">
                <a:solidFill>
                  <a:srgbClr val="000000"/>
                </a:solidFill>
                <a:latin typeface="Poppins"/>
                <a:ea typeface="Poppins"/>
                <a:cs typeface="Poppins"/>
                <a:sym typeface="Poppins"/>
              </a:rPr>
              <a:t>Prescription</a:t>
            </a:r>
          </a:p>
          <a:p>
            <a:pPr marL="523766" lvl="1" indent="-261883" algn="l">
              <a:lnSpc>
                <a:spcPts val="3396"/>
              </a:lnSpc>
              <a:buFont typeface="Arial"/>
              <a:buChar char="•"/>
            </a:pPr>
            <a:r>
              <a:rPr lang="en-US" sz="2425">
                <a:solidFill>
                  <a:srgbClr val="000000"/>
                </a:solidFill>
                <a:latin typeface="Poppins"/>
                <a:ea typeface="Poppins"/>
                <a:cs typeface="Poppins"/>
                <a:sym typeface="Poppins"/>
              </a:rPr>
              <a:t>Dental</a:t>
            </a:r>
          </a:p>
          <a:p>
            <a:pPr marL="523766" lvl="1" indent="-261883" algn="l">
              <a:lnSpc>
                <a:spcPts val="3396"/>
              </a:lnSpc>
              <a:spcBef>
                <a:spcPct val="0"/>
              </a:spcBef>
              <a:buFont typeface="Arial"/>
              <a:buChar char="•"/>
            </a:pPr>
            <a:r>
              <a:rPr lang="en-US" sz="2425">
                <a:solidFill>
                  <a:srgbClr val="000000"/>
                </a:solidFill>
                <a:latin typeface="Poppins"/>
                <a:ea typeface="Poppins"/>
                <a:cs typeface="Poppins"/>
                <a:sym typeface="Poppins"/>
              </a:rPr>
              <a:t>Vision</a:t>
            </a:r>
          </a:p>
        </p:txBody>
      </p:sp>
      <p:sp>
        <p:nvSpPr>
          <p:cNvPr id="14" name="TextBox 14"/>
          <p:cNvSpPr txBox="1"/>
          <p:nvPr/>
        </p:nvSpPr>
        <p:spPr>
          <a:xfrm>
            <a:off x="12209760" y="5557647"/>
            <a:ext cx="5251458" cy="4729353"/>
          </a:xfrm>
          <a:prstGeom prst="rect">
            <a:avLst/>
          </a:prstGeom>
        </p:spPr>
        <p:txBody>
          <a:bodyPr lIns="0" tIns="0" rIns="0" bIns="0" rtlCol="0" anchor="t">
            <a:spAutoFit/>
          </a:bodyPr>
          <a:lstStyle/>
          <a:p>
            <a:pPr algn="l">
              <a:lnSpc>
                <a:spcPts val="3401"/>
              </a:lnSpc>
            </a:pPr>
            <a:r>
              <a:rPr lang="en-US" sz="2429">
                <a:solidFill>
                  <a:srgbClr val="000000"/>
                </a:solidFill>
                <a:latin typeface="Poppins"/>
                <a:ea typeface="Poppins"/>
                <a:cs typeface="Poppins"/>
                <a:sym typeface="Poppins"/>
              </a:rPr>
              <a:t>Hypothetical Budget: $1,000,000 </a:t>
            </a:r>
          </a:p>
          <a:p>
            <a:pPr algn="l">
              <a:lnSpc>
                <a:spcPts val="3401"/>
              </a:lnSpc>
            </a:pPr>
            <a:r>
              <a:rPr lang="en-US" sz="2429">
                <a:solidFill>
                  <a:srgbClr val="000000"/>
                </a:solidFill>
                <a:latin typeface="Poppins"/>
                <a:ea typeface="Poppins"/>
                <a:cs typeface="Poppins"/>
                <a:sym typeface="Poppins"/>
              </a:rPr>
              <a:t>(less than 1%)</a:t>
            </a:r>
          </a:p>
          <a:p>
            <a:pPr algn="l">
              <a:lnSpc>
                <a:spcPts val="3401"/>
              </a:lnSpc>
            </a:pPr>
            <a:endParaRPr lang="en-US" sz="2429">
              <a:solidFill>
                <a:srgbClr val="000000"/>
              </a:solidFill>
              <a:latin typeface="Poppins"/>
              <a:ea typeface="Poppins"/>
              <a:cs typeface="Poppins"/>
              <a:sym typeface="Poppins"/>
            </a:endParaRPr>
          </a:p>
          <a:p>
            <a:pPr marL="524637" lvl="1" indent="-262318" algn="l">
              <a:lnSpc>
                <a:spcPts val="3401"/>
              </a:lnSpc>
              <a:buFont typeface="Arial"/>
              <a:buChar char="•"/>
            </a:pPr>
            <a:r>
              <a:rPr lang="en-US" sz="2429">
                <a:solidFill>
                  <a:srgbClr val="000000"/>
                </a:solidFill>
                <a:latin typeface="Poppins"/>
                <a:ea typeface="Poppins"/>
                <a:cs typeface="Poppins"/>
                <a:sym typeface="Poppins"/>
              </a:rPr>
              <a:t>Workers’ compensation</a:t>
            </a:r>
          </a:p>
          <a:p>
            <a:pPr marL="524637" lvl="1" indent="-262318" algn="l">
              <a:lnSpc>
                <a:spcPts val="3401"/>
              </a:lnSpc>
              <a:buFont typeface="Arial"/>
              <a:buChar char="•"/>
            </a:pPr>
            <a:r>
              <a:rPr lang="en-US" sz="2429">
                <a:solidFill>
                  <a:srgbClr val="000000"/>
                </a:solidFill>
                <a:latin typeface="Poppins"/>
                <a:ea typeface="Poppins"/>
                <a:cs typeface="Poppins"/>
                <a:sym typeface="Poppins"/>
              </a:rPr>
              <a:t>Commercial general liability</a:t>
            </a:r>
          </a:p>
          <a:p>
            <a:pPr marL="524637" lvl="1" indent="-262318" algn="l">
              <a:lnSpc>
                <a:spcPts val="3401"/>
              </a:lnSpc>
              <a:buFont typeface="Arial"/>
              <a:buChar char="•"/>
            </a:pPr>
            <a:r>
              <a:rPr lang="en-US" sz="2429">
                <a:solidFill>
                  <a:srgbClr val="000000"/>
                </a:solidFill>
                <a:latin typeface="Poppins"/>
                <a:ea typeface="Poppins"/>
                <a:cs typeface="Poppins"/>
                <a:sym typeface="Poppins"/>
              </a:rPr>
              <a:t>Commercial vehicle liability</a:t>
            </a:r>
          </a:p>
          <a:p>
            <a:pPr marL="524637" lvl="1" indent="-262318" algn="l">
              <a:lnSpc>
                <a:spcPts val="3401"/>
              </a:lnSpc>
              <a:buFont typeface="Arial"/>
              <a:buChar char="•"/>
            </a:pPr>
            <a:r>
              <a:rPr lang="en-US" sz="2429">
                <a:solidFill>
                  <a:srgbClr val="000000"/>
                </a:solidFill>
                <a:latin typeface="Poppins"/>
                <a:ea typeface="Poppins"/>
                <a:cs typeface="Poppins"/>
                <a:sym typeface="Poppins"/>
              </a:rPr>
              <a:t>School board leader liability</a:t>
            </a:r>
          </a:p>
          <a:p>
            <a:pPr marL="524637" lvl="1" indent="-262318" algn="l">
              <a:lnSpc>
                <a:spcPts val="3401"/>
              </a:lnSpc>
              <a:buFont typeface="Arial"/>
              <a:buChar char="•"/>
            </a:pPr>
            <a:r>
              <a:rPr lang="en-US" sz="2429">
                <a:solidFill>
                  <a:srgbClr val="000000"/>
                </a:solidFill>
                <a:latin typeface="Poppins"/>
                <a:ea typeface="Poppins"/>
                <a:cs typeface="Poppins"/>
                <a:sym typeface="Poppins"/>
              </a:rPr>
              <a:t>Property</a:t>
            </a:r>
          </a:p>
          <a:p>
            <a:pPr marL="524637" lvl="1" indent="-262318" algn="l">
              <a:lnSpc>
                <a:spcPts val="3401"/>
              </a:lnSpc>
              <a:buFont typeface="Arial"/>
              <a:buChar char="•"/>
            </a:pPr>
            <a:r>
              <a:rPr lang="en-US" sz="2429">
                <a:solidFill>
                  <a:srgbClr val="000000"/>
                </a:solidFill>
                <a:latin typeface="Poppins"/>
                <a:ea typeface="Poppins"/>
                <a:cs typeface="Poppins"/>
                <a:sym typeface="Poppins"/>
              </a:rPr>
              <a:t>Cyber</a:t>
            </a:r>
          </a:p>
          <a:p>
            <a:pPr marL="524637" lvl="1" indent="-262318" algn="l">
              <a:lnSpc>
                <a:spcPts val="3401"/>
              </a:lnSpc>
              <a:buFont typeface="Arial"/>
              <a:buChar char="•"/>
            </a:pPr>
            <a:r>
              <a:rPr lang="en-US" sz="2429">
                <a:solidFill>
                  <a:srgbClr val="000000"/>
                </a:solidFill>
                <a:latin typeface="Poppins"/>
                <a:ea typeface="Poppins"/>
                <a:cs typeface="Poppins"/>
                <a:sym typeface="Poppins"/>
              </a:rPr>
              <a:t>And more…</a:t>
            </a:r>
          </a:p>
          <a:p>
            <a:pPr algn="l">
              <a:lnSpc>
                <a:spcPts val="3401"/>
              </a:lnSpc>
              <a:spcBef>
                <a:spcPct val="0"/>
              </a:spcBef>
            </a:pPr>
            <a:endParaRPr lang="en-US" sz="2429">
              <a:solidFill>
                <a:srgbClr val="000000"/>
              </a:solidFill>
              <a:latin typeface="Poppins"/>
              <a:ea typeface="Poppins"/>
              <a:cs typeface="Poppins"/>
              <a:sym typeface="Poppins"/>
            </a:endParaRPr>
          </a:p>
        </p:txBody>
      </p:sp>
      <p:grpSp>
        <p:nvGrpSpPr>
          <p:cNvPr id="15" name="Group 15"/>
          <p:cNvGrpSpPr/>
          <p:nvPr/>
        </p:nvGrpSpPr>
        <p:grpSpPr>
          <a:xfrm>
            <a:off x="1028700" y="8705684"/>
            <a:ext cx="2514600" cy="260350"/>
            <a:chOff x="0" y="0"/>
            <a:chExt cx="662281" cy="68570"/>
          </a:xfrm>
        </p:grpSpPr>
        <p:sp>
          <p:nvSpPr>
            <p:cNvPr id="16" name="Freeform 16"/>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7" name="TextBox 17"/>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028700" y="8994609"/>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2"/>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6663274" y="806450"/>
            <a:ext cx="9899561" cy="8674100"/>
            <a:chOff x="0" y="0"/>
            <a:chExt cx="2607292" cy="2284537"/>
          </a:xfrm>
        </p:grpSpPr>
        <p:sp>
          <p:nvSpPr>
            <p:cNvPr id="4" name="Freeform 4"/>
            <p:cNvSpPr/>
            <p:nvPr/>
          </p:nvSpPr>
          <p:spPr>
            <a:xfrm>
              <a:off x="0" y="0"/>
              <a:ext cx="2607292" cy="2284537"/>
            </a:xfrm>
            <a:custGeom>
              <a:avLst/>
              <a:gdLst/>
              <a:ahLst/>
              <a:cxnLst/>
              <a:rect l="l" t="t" r="r" b="b"/>
              <a:pathLst>
                <a:path w="2607292" h="2284537">
                  <a:moveTo>
                    <a:pt x="39884" y="0"/>
                  </a:moveTo>
                  <a:lnTo>
                    <a:pt x="2567407" y="0"/>
                  </a:lnTo>
                  <a:cubicBezTo>
                    <a:pt x="2577985" y="0"/>
                    <a:pt x="2588130" y="4202"/>
                    <a:pt x="2595610" y="11682"/>
                  </a:cubicBezTo>
                  <a:cubicBezTo>
                    <a:pt x="2603090" y="19162"/>
                    <a:pt x="2607292" y="29306"/>
                    <a:pt x="2607292" y="39884"/>
                  </a:cubicBezTo>
                  <a:lnTo>
                    <a:pt x="2607292" y="2244652"/>
                  </a:lnTo>
                  <a:cubicBezTo>
                    <a:pt x="2607292" y="2255230"/>
                    <a:pt x="2603090" y="2265375"/>
                    <a:pt x="2595610" y="2272855"/>
                  </a:cubicBezTo>
                  <a:cubicBezTo>
                    <a:pt x="2588130" y="2280335"/>
                    <a:pt x="2577985" y="2284537"/>
                    <a:pt x="2567407" y="2284537"/>
                  </a:cubicBezTo>
                  <a:lnTo>
                    <a:pt x="39884" y="2284537"/>
                  </a:lnTo>
                  <a:cubicBezTo>
                    <a:pt x="29306" y="2284537"/>
                    <a:pt x="19162" y="2280335"/>
                    <a:pt x="11682" y="2272855"/>
                  </a:cubicBezTo>
                  <a:cubicBezTo>
                    <a:pt x="4202" y="2265375"/>
                    <a:pt x="0" y="2255230"/>
                    <a:pt x="0" y="2244652"/>
                  </a:cubicBezTo>
                  <a:lnTo>
                    <a:pt x="0" y="39884"/>
                  </a:lnTo>
                  <a:cubicBezTo>
                    <a:pt x="0" y="29306"/>
                    <a:pt x="4202" y="19162"/>
                    <a:pt x="11682" y="11682"/>
                  </a:cubicBezTo>
                  <a:cubicBezTo>
                    <a:pt x="19162" y="4202"/>
                    <a:pt x="29306" y="0"/>
                    <a:pt x="39884" y="0"/>
                  </a:cubicBezTo>
                  <a:close/>
                </a:path>
              </a:pathLst>
            </a:custGeom>
            <a:solidFill>
              <a:srgbClr val="334059"/>
            </a:solidFill>
          </p:spPr>
        </p:sp>
        <p:sp>
          <p:nvSpPr>
            <p:cNvPr id="5" name="TextBox 5"/>
            <p:cNvSpPr txBox="1"/>
            <p:nvPr/>
          </p:nvSpPr>
          <p:spPr>
            <a:xfrm>
              <a:off x="0" y="-47625"/>
              <a:ext cx="2607292"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1764628"/>
            <a:ext cx="6671961" cy="1054521"/>
          </a:xfrm>
          <a:prstGeom prst="rect">
            <a:avLst/>
          </a:prstGeom>
        </p:spPr>
        <p:txBody>
          <a:bodyPr lIns="0" tIns="0" rIns="0" bIns="0" rtlCol="0" anchor="t">
            <a:spAutoFit/>
          </a:bodyPr>
          <a:lstStyle/>
          <a:p>
            <a:pPr algn="l">
              <a:lnSpc>
                <a:spcPts val="8551"/>
              </a:lnSpc>
            </a:pPr>
            <a:r>
              <a:rPr lang="en-US" sz="6108" b="1">
                <a:solidFill>
                  <a:srgbClr val="334059"/>
                </a:solidFill>
                <a:latin typeface="League Spartan"/>
                <a:ea typeface="League Spartan"/>
                <a:cs typeface="League Spartan"/>
                <a:sym typeface="League Spartan"/>
              </a:rPr>
              <a:t>&amp; CASUALTY</a:t>
            </a:r>
          </a:p>
        </p:txBody>
      </p:sp>
      <p:sp>
        <p:nvSpPr>
          <p:cNvPr id="7" name="TextBox 7"/>
          <p:cNvSpPr txBox="1"/>
          <p:nvPr/>
        </p:nvSpPr>
        <p:spPr>
          <a:xfrm>
            <a:off x="1028700" y="904875"/>
            <a:ext cx="5634574" cy="1029933"/>
          </a:xfrm>
          <a:prstGeom prst="rect">
            <a:avLst/>
          </a:prstGeom>
        </p:spPr>
        <p:txBody>
          <a:bodyPr lIns="0" tIns="0" rIns="0" bIns="0" rtlCol="0" anchor="t">
            <a:spAutoFit/>
          </a:bodyPr>
          <a:lstStyle/>
          <a:p>
            <a:pPr algn="l">
              <a:lnSpc>
                <a:spcPts val="8332"/>
              </a:lnSpc>
            </a:pPr>
            <a:r>
              <a:rPr lang="en-US" sz="5951">
                <a:solidFill>
                  <a:srgbClr val="000000"/>
                </a:solidFill>
                <a:latin typeface="Roboto"/>
                <a:ea typeface="Roboto"/>
                <a:cs typeface="Roboto"/>
                <a:sym typeface="Roboto"/>
              </a:rPr>
              <a:t>PROPERTY</a:t>
            </a:r>
          </a:p>
        </p:txBody>
      </p:sp>
      <p:sp>
        <p:nvSpPr>
          <p:cNvPr id="8" name="TextBox 8"/>
          <p:cNvSpPr txBox="1"/>
          <p:nvPr/>
        </p:nvSpPr>
        <p:spPr>
          <a:xfrm>
            <a:off x="7317031" y="2881846"/>
            <a:ext cx="8848320" cy="5360912"/>
          </a:xfrm>
          <a:prstGeom prst="rect">
            <a:avLst/>
          </a:prstGeom>
        </p:spPr>
        <p:txBody>
          <a:bodyPr lIns="0" tIns="0" rIns="0" bIns="0" rtlCol="0" anchor="t">
            <a:spAutoFit/>
          </a:bodyPr>
          <a:lstStyle/>
          <a:p>
            <a:pPr algn="l">
              <a:lnSpc>
                <a:spcPts val="4963"/>
              </a:lnSpc>
            </a:pPr>
            <a:r>
              <a:rPr lang="en-US" sz="3545" b="1">
                <a:solidFill>
                  <a:srgbClr val="FFFFFF"/>
                </a:solidFill>
                <a:latin typeface="Poppins Bold"/>
                <a:ea typeface="Poppins Bold"/>
                <a:cs typeface="Poppins Bold"/>
                <a:sym typeface="Poppins Bold"/>
              </a:rPr>
              <a:t>Lines of Coverage:</a:t>
            </a:r>
          </a:p>
          <a:p>
            <a:pPr marL="720234" lvl="1" indent="-360117" algn="l">
              <a:lnSpc>
                <a:spcPts val="4670"/>
              </a:lnSpc>
              <a:buFont typeface="Arial"/>
              <a:buChar char="•"/>
            </a:pPr>
            <a:r>
              <a:rPr lang="en-US" sz="3335">
                <a:solidFill>
                  <a:srgbClr val="FFFFFF"/>
                </a:solidFill>
                <a:latin typeface="Poppins"/>
                <a:ea typeface="Poppins"/>
                <a:cs typeface="Poppins"/>
                <a:sym typeface="Poppins"/>
              </a:rPr>
              <a:t>Workers’ Compensation</a:t>
            </a:r>
          </a:p>
          <a:p>
            <a:pPr marL="720234" lvl="1" indent="-360117" algn="l">
              <a:lnSpc>
                <a:spcPts val="4670"/>
              </a:lnSpc>
              <a:buFont typeface="Arial"/>
              <a:buChar char="•"/>
            </a:pPr>
            <a:r>
              <a:rPr lang="en-US" sz="3335">
                <a:solidFill>
                  <a:srgbClr val="FFFFFF"/>
                </a:solidFill>
                <a:latin typeface="Poppins"/>
                <a:ea typeface="Poppins"/>
                <a:cs typeface="Poppins"/>
                <a:sym typeface="Poppins"/>
              </a:rPr>
              <a:t>General Liability, Auto Liability</a:t>
            </a:r>
          </a:p>
          <a:p>
            <a:pPr marL="720234" lvl="1" indent="-360117" algn="l">
              <a:lnSpc>
                <a:spcPts val="4670"/>
              </a:lnSpc>
              <a:buFont typeface="Arial"/>
              <a:buChar char="•"/>
            </a:pPr>
            <a:r>
              <a:rPr lang="en-US" sz="3335">
                <a:solidFill>
                  <a:srgbClr val="FFFFFF"/>
                </a:solidFill>
                <a:latin typeface="Poppins"/>
                <a:ea typeface="Poppins"/>
                <a:cs typeface="Poppins"/>
                <a:sym typeface="Poppins"/>
              </a:rPr>
              <a:t>Cyber</a:t>
            </a:r>
          </a:p>
          <a:p>
            <a:pPr marL="720234" lvl="1" indent="-360117" algn="l">
              <a:lnSpc>
                <a:spcPts val="4670"/>
              </a:lnSpc>
              <a:buFont typeface="Arial"/>
              <a:buChar char="•"/>
            </a:pPr>
            <a:r>
              <a:rPr lang="en-US" sz="3335">
                <a:solidFill>
                  <a:srgbClr val="FFFFFF"/>
                </a:solidFill>
                <a:latin typeface="Poppins"/>
                <a:ea typeface="Poppins"/>
                <a:cs typeface="Poppins"/>
                <a:sym typeface="Poppins"/>
              </a:rPr>
              <a:t>Property</a:t>
            </a:r>
          </a:p>
          <a:p>
            <a:pPr marL="720234" lvl="1" indent="-360117" algn="l">
              <a:lnSpc>
                <a:spcPts val="4670"/>
              </a:lnSpc>
              <a:buFont typeface="Arial"/>
              <a:buChar char="•"/>
            </a:pPr>
            <a:r>
              <a:rPr lang="en-US" sz="3335">
                <a:solidFill>
                  <a:srgbClr val="FFFFFF"/>
                </a:solidFill>
                <a:latin typeface="Poppins"/>
                <a:ea typeface="Poppins"/>
                <a:cs typeface="Poppins"/>
                <a:sym typeface="Poppins"/>
              </a:rPr>
              <a:t>School Board Leader Liability (E&amp;O)</a:t>
            </a:r>
          </a:p>
          <a:p>
            <a:pPr marL="720234" lvl="1" indent="-360117" algn="l">
              <a:lnSpc>
                <a:spcPts val="4670"/>
              </a:lnSpc>
              <a:buFont typeface="Arial"/>
              <a:buChar char="•"/>
            </a:pPr>
            <a:r>
              <a:rPr lang="en-US" sz="3335">
                <a:solidFill>
                  <a:srgbClr val="FFFFFF"/>
                </a:solidFill>
                <a:latin typeface="Poppins"/>
                <a:ea typeface="Poppins"/>
                <a:cs typeface="Poppins"/>
                <a:sym typeface="Poppins"/>
              </a:rPr>
              <a:t>Excess/Umbrella Coverage</a:t>
            </a:r>
          </a:p>
          <a:p>
            <a:pPr algn="l">
              <a:lnSpc>
                <a:spcPts val="4670"/>
              </a:lnSpc>
            </a:pPr>
            <a:r>
              <a:rPr lang="en-US" sz="3335">
                <a:solidFill>
                  <a:srgbClr val="FFFFFF"/>
                </a:solidFill>
                <a:latin typeface="Poppins"/>
                <a:ea typeface="Poppins"/>
                <a:cs typeface="Poppins"/>
                <a:sym typeface="Poppins"/>
              </a:rPr>
              <a:t> </a:t>
            </a:r>
          </a:p>
          <a:p>
            <a:pPr algn="l">
              <a:lnSpc>
                <a:spcPts val="4670"/>
              </a:lnSpc>
              <a:spcBef>
                <a:spcPct val="0"/>
              </a:spcBef>
            </a:pPr>
            <a:endParaRPr lang="en-US" sz="3335">
              <a:solidFill>
                <a:srgbClr val="FFFFFF"/>
              </a:solidFill>
              <a:latin typeface="Poppins"/>
              <a:ea typeface="Poppins"/>
              <a:cs typeface="Poppins"/>
              <a:sym typeface="Poppins"/>
            </a:endParaRPr>
          </a:p>
        </p:txBody>
      </p:sp>
      <p:grpSp>
        <p:nvGrpSpPr>
          <p:cNvPr id="9" name="Group 9"/>
          <p:cNvGrpSpPr/>
          <p:nvPr/>
        </p:nvGrpSpPr>
        <p:grpSpPr>
          <a:xfrm>
            <a:off x="1038225" y="8705684"/>
            <a:ext cx="2514600" cy="260350"/>
            <a:chOff x="0" y="0"/>
            <a:chExt cx="662281" cy="68570"/>
          </a:xfrm>
        </p:grpSpPr>
        <p:sp>
          <p:nvSpPr>
            <p:cNvPr id="10" name="Freeform 10"/>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1" name="TextBox 11"/>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38225" y="9105900"/>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1119774" y="1745578"/>
            <a:ext cx="7168226" cy="1623480"/>
          </a:xfrm>
          <a:prstGeom prst="rect">
            <a:avLst/>
          </a:prstGeom>
        </p:spPr>
        <p:txBody>
          <a:bodyPr lIns="0" tIns="0" rIns="0" bIns="0" rtlCol="0" anchor="t">
            <a:spAutoFit/>
          </a:bodyPr>
          <a:lstStyle/>
          <a:p>
            <a:pPr algn="l">
              <a:lnSpc>
                <a:spcPts val="6591"/>
              </a:lnSpc>
            </a:pPr>
            <a:r>
              <a:rPr lang="en-US" sz="4708">
                <a:solidFill>
                  <a:srgbClr val="334059"/>
                </a:solidFill>
                <a:latin typeface="League Spartan"/>
                <a:ea typeface="League Spartan"/>
                <a:cs typeface="League Spartan"/>
                <a:sym typeface="League Spartan"/>
              </a:rPr>
              <a:t>WORKERS’ COMPENSATION (WC)</a:t>
            </a:r>
          </a:p>
        </p:txBody>
      </p:sp>
      <p:sp>
        <p:nvSpPr>
          <p:cNvPr id="4" name="TextBox 4"/>
          <p:cNvSpPr txBox="1"/>
          <p:nvPr/>
        </p:nvSpPr>
        <p:spPr>
          <a:xfrm>
            <a:off x="11119774" y="923925"/>
            <a:ext cx="6139526" cy="838798"/>
          </a:xfrm>
          <a:prstGeom prst="rect">
            <a:avLst/>
          </a:prstGeom>
        </p:spPr>
        <p:txBody>
          <a:bodyPr lIns="0" tIns="0" rIns="0" bIns="0" rtlCol="0" anchor="t">
            <a:spAutoFit/>
          </a:bodyPr>
          <a:lstStyle/>
          <a:p>
            <a:pPr algn="l">
              <a:lnSpc>
                <a:spcPts val="6792"/>
              </a:lnSpc>
            </a:pPr>
            <a:r>
              <a:rPr lang="en-US" sz="4851">
                <a:solidFill>
                  <a:srgbClr val="000000"/>
                </a:solidFill>
                <a:latin typeface="Roboto"/>
                <a:ea typeface="Roboto"/>
                <a:cs typeface="Roboto"/>
                <a:sym typeface="Roboto"/>
              </a:rPr>
              <a:t>LINES OF COVERAGE</a:t>
            </a:r>
          </a:p>
        </p:txBody>
      </p:sp>
      <p:sp>
        <p:nvSpPr>
          <p:cNvPr id="5" name="TextBox 5"/>
          <p:cNvSpPr txBox="1"/>
          <p:nvPr/>
        </p:nvSpPr>
        <p:spPr>
          <a:xfrm>
            <a:off x="11119774" y="3465311"/>
            <a:ext cx="6908978" cy="537629"/>
          </a:xfrm>
          <a:prstGeom prst="rect">
            <a:avLst/>
          </a:prstGeom>
        </p:spPr>
        <p:txBody>
          <a:bodyPr lIns="0" tIns="0" rIns="0" bIns="0" rtlCol="0" anchor="t">
            <a:spAutoFit/>
          </a:bodyPr>
          <a:lstStyle/>
          <a:p>
            <a:pPr marL="0" lvl="1" indent="0" algn="l">
              <a:lnSpc>
                <a:spcPts val="4491"/>
              </a:lnSpc>
              <a:spcBef>
                <a:spcPct val="0"/>
              </a:spcBef>
            </a:pPr>
            <a:r>
              <a:rPr lang="en-US" sz="3208" b="1" u="none" strike="noStrike">
                <a:solidFill>
                  <a:srgbClr val="334059"/>
                </a:solidFill>
                <a:latin typeface="League Spartan"/>
                <a:ea typeface="League Spartan"/>
                <a:cs typeface="League Spartan"/>
                <a:sym typeface="League Spartan"/>
              </a:rPr>
              <a:t>SUPPLEMENTAL INDEMNITY (SI)</a:t>
            </a:r>
          </a:p>
        </p:txBody>
      </p:sp>
      <p:grpSp>
        <p:nvGrpSpPr>
          <p:cNvPr id="6" name="Group 6"/>
          <p:cNvGrpSpPr/>
          <p:nvPr/>
        </p:nvGrpSpPr>
        <p:grpSpPr>
          <a:xfrm>
            <a:off x="806450" y="806450"/>
            <a:ext cx="9562869" cy="8674100"/>
            <a:chOff x="0" y="0"/>
            <a:chExt cx="2518616" cy="2284537"/>
          </a:xfrm>
        </p:grpSpPr>
        <p:sp>
          <p:nvSpPr>
            <p:cNvPr id="7" name="Freeform 7"/>
            <p:cNvSpPr/>
            <p:nvPr/>
          </p:nvSpPr>
          <p:spPr>
            <a:xfrm>
              <a:off x="0" y="0"/>
              <a:ext cx="2518616" cy="2284537"/>
            </a:xfrm>
            <a:custGeom>
              <a:avLst/>
              <a:gdLst/>
              <a:ahLst/>
              <a:cxnLst/>
              <a:rect l="l" t="t" r="r" b="b"/>
              <a:pathLst>
                <a:path w="2518616" h="2284537">
                  <a:moveTo>
                    <a:pt x="41289" y="0"/>
                  </a:moveTo>
                  <a:lnTo>
                    <a:pt x="2477327" y="0"/>
                  </a:lnTo>
                  <a:cubicBezTo>
                    <a:pt x="2488277" y="0"/>
                    <a:pt x="2498779" y="4350"/>
                    <a:pt x="2506522" y="12093"/>
                  </a:cubicBezTo>
                  <a:cubicBezTo>
                    <a:pt x="2514266" y="19836"/>
                    <a:pt x="2518616" y="30338"/>
                    <a:pt x="2518616" y="41289"/>
                  </a:cubicBezTo>
                  <a:lnTo>
                    <a:pt x="2518616" y="2243248"/>
                  </a:lnTo>
                  <a:cubicBezTo>
                    <a:pt x="2518616" y="2266051"/>
                    <a:pt x="2500130" y="2284537"/>
                    <a:pt x="2477327" y="2284537"/>
                  </a:cubicBezTo>
                  <a:lnTo>
                    <a:pt x="41289" y="2284537"/>
                  </a:lnTo>
                  <a:cubicBezTo>
                    <a:pt x="30338" y="2284537"/>
                    <a:pt x="19836" y="2280187"/>
                    <a:pt x="12093" y="2272444"/>
                  </a:cubicBezTo>
                  <a:cubicBezTo>
                    <a:pt x="4350" y="2264701"/>
                    <a:pt x="0" y="2254198"/>
                    <a:pt x="0" y="2243248"/>
                  </a:cubicBezTo>
                  <a:lnTo>
                    <a:pt x="0" y="41289"/>
                  </a:lnTo>
                  <a:cubicBezTo>
                    <a:pt x="0" y="30338"/>
                    <a:pt x="4350" y="19836"/>
                    <a:pt x="12093" y="12093"/>
                  </a:cubicBezTo>
                  <a:cubicBezTo>
                    <a:pt x="19836" y="4350"/>
                    <a:pt x="30338" y="0"/>
                    <a:pt x="41289" y="0"/>
                  </a:cubicBezTo>
                  <a:close/>
                </a:path>
              </a:pathLst>
            </a:custGeom>
            <a:solidFill>
              <a:srgbClr val="334059"/>
            </a:solidFill>
          </p:spPr>
        </p:sp>
        <p:sp>
          <p:nvSpPr>
            <p:cNvPr id="8" name="TextBox 8"/>
            <p:cNvSpPr txBox="1"/>
            <p:nvPr/>
          </p:nvSpPr>
          <p:spPr>
            <a:xfrm>
              <a:off x="0" y="-47625"/>
              <a:ext cx="2518616" cy="2332162"/>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260256" y="1492342"/>
            <a:ext cx="8655258" cy="7773487"/>
          </a:xfrm>
          <a:prstGeom prst="rect">
            <a:avLst/>
          </a:prstGeom>
        </p:spPr>
        <p:txBody>
          <a:bodyPr lIns="0" tIns="0" rIns="0" bIns="0" rtlCol="0" anchor="t">
            <a:spAutoFit/>
          </a:bodyPr>
          <a:lstStyle/>
          <a:p>
            <a:pPr algn="just">
              <a:lnSpc>
                <a:spcPts val="4245"/>
              </a:lnSpc>
            </a:pPr>
            <a:r>
              <a:rPr lang="en-US" sz="3032">
                <a:solidFill>
                  <a:srgbClr val="FFFFFF"/>
                </a:solidFill>
                <a:latin typeface="League Spartan"/>
                <a:ea typeface="League Spartan"/>
                <a:cs typeface="League Spartan"/>
                <a:sym typeface="League Spartan"/>
              </a:rPr>
              <a:t>WORKERS’ COMPENSATION</a:t>
            </a:r>
          </a:p>
          <a:p>
            <a:pPr algn="just">
              <a:lnSpc>
                <a:spcPts val="3685"/>
              </a:lnSpc>
            </a:pPr>
            <a:endParaRPr lang="en-US" sz="3032">
              <a:solidFill>
                <a:srgbClr val="FFFFFF"/>
              </a:solidFill>
              <a:latin typeface="League Spartan"/>
              <a:ea typeface="League Spartan"/>
              <a:cs typeface="League Spartan"/>
              <a:sym typeface="League Spartan"/>
            </a:endParaRPr>
          </a:p>
          <a:p>
            <a:pPr algn="just">
              <a:lnSpc>
                <a:spcPts val="3685"/>
              </a:lnSpc>
            </a:pPr>
            <a:r>
              <a:rPr lang="en-US" sz="2632">
                <a:solidFill>
                  <a:srgbClr val="FFFFFF"/>
                </a:solidFill>
                <a:latin typeface="League Spartan"/>
                <a:ea typeface="League Spartan"/>
                <a:cs typeface="League Spartan"/>
                <a:sym typeface="League Spartan"/>
              </a:rPr>
              <a:t>WHAT IT DOES:</a:t>
            </a:r>
          </a:p>
          <a:p>
            <a:pPr algn="just">
              <a:lnSpc>
                <a:spcPts val="2985"/>
              </a:lnSpc>
            </a:pPr>
            <a:endParaRPr lang="en-US" sz="2632">
              <a:solidFill>
                <a:srgbClr val="FFFFFF"/>
              </a:solidFill>
              <a:latin typeface="League Spartan"/>
              <a:ea typeface="League Spartan"/>
              <a:cs typeface="League Spartan"/>
              <a:sym typeface="League Spartan"/>
            </a:endParaRPr>
          </a:p>
          <a:p>
            <a:pPr marL="460350" lvl="1" indent="-230175" algn="just">
              <a:lnSpc>
                <a:spcPts val="2985"/>
              </a:lnSpc>
              <a:buFont typeface="Arial"/>
              <a:buChar char="•"/>
            </a:pPr>
            <a:r>
              <a:rPr lang="en-US" sz="2132">
                <a:solidFill>
                  <a:srgbClr val="FFFFFF"/>
                </a:solidFill>
                <a:latin typeface="Poppins"/>
                <a:ea typeface="Poppins"/>
                <a:cs typeface="Poppins"/>
                <a:sym typeface="Poppins"/>
              </a:rPr>
              <a:t>WC - Provides injured employees with predictable and prompt compensation for work-related injuries. In exchange for these benefits, employees give up their right to pursue a tort action – also known as a personal injury lawsuit – against their employers. </a:t>
            </a:r>
          </a:p>
          <a:p>
            <a:pPr algn="just">
              <a:lnSpc>
                <a:spcPts val="2985"/>
              </a:lnSpc>
            </a:pPr>
            <a:endParaRPr lang="en-US" sz="2132">
              <a:solidFill>
                <a:srgbClr val="FFFFFF"/>
              </a:solidFill>
              <a:latin typeface="Poppins"/>
              <a:ea typeface="Poppins"/>
              <a:cs typeface="Poppins"/>
              <a:sym typeface="Poppins"/>
            </a:endParaRPr>
          </a:p>
          <a:p>
            <a:pPr marL="920699" lvl="2" indent="-306900" algn="just">
              <a:lnSpc>
                <a:spcPts val="2985"/>
              </a:lnSpc>
              <a:buFont typeface="Arial"/>
              <a:buChar char="⚬"/>
            </a:pPr>
            <a:r>
              <a:rPr lang="en-US" sz="2132">
                <a:solidFill>
                  <a:srgbClr val="FFFFFF"/>
                </a:solidFill>
                <a:latin typeface="Poppins"/>
                <a:ea typeface="Poppins"/>
                <a:cs typeface="Poppins"/>
                <a:sym typeface="Poppins"/>
              </a:rPr>
              <a:t>In NJ, employers are required to show proof that they can meet their workers’ compensation obligations. </a:t>
            </a:r>
          </a:p>
          <a:p>
            <a:pPr algn="just">
              <a:lnSpc>
                <a:spcPts val="2985"/>
              </a:lnSpc>
            </a:pPr>
            <a:endParaRPr lang="en-US" sz="2132">
              <a:solidFill>
                <a:srgbClr val="FFFFFF"/>
              </a:solidFill>
              <a:latin typeface="Poppins"/>
              <a:ea typeface="Poppins"/>
              <a:cs typeface="Poppins"/>
              <a:sym typeface="Poppins"/>
            </a:endParaRPr>
          </a:p>
          <a:p>
            <a:pPr marL="460350" lvl="1" indent="-230175" algn="just">
              <a:lnSpc>
                <a:spcPts val="2985"/>
              </a:lnSpc>
              <a:buFont typeface="Arial"/>
              <a:buChar char="•"/>
            </a:pPr>
            <a:r>
              <a:rPr lang="en-US" sz="2132">
                <a:solidFill>
                  <a:srgbClr val="FFFFFF"/>
                </a:solidFill>
                <a:latin typeface="Poppins"/>
                <a:ea typeface="Poppins"/>
                <a:cs typeface="Poppins"/>
                <a:sym typeface="Poppins"/>
              </a:rPr>
              <a:t>WC typically represents approximately 55% of a school’s total Property &amp; Casualty cost. </a:t>
            </a:r>
          </a:p>
          <a:p>
            <a:pPr algn="just">
              <a:lnSpc>
                <a:spcPts val="2985"/>
              </a:lnSpc>
            </a:pPr>
            <a:endParaRPr lang="en-US" sz="2132">
              <a:solidFill>
                <a:srgbClr val="FFFFFF"/>
              </a:solidFill>
              <a:latin typeface="Poppins"/>
              <a:ea typeface="Poppins"/>
              <a:cs typeface="Poppins"/>
              <a:sym typeface="Poppins"/>
            </a:endParaRPr>
          </a:p>
          <a:p>
            <a:pPr marL="460350" lvl="1" indent="-230175" algn="just">
              <a:lnSpc>
                <a:spcPts val="2985"/>
              </a:lnSpc>
              <a:buFont typeface="Arial"/>
              <a:buChar char="•"/>
            </a:pPr>
            <a:r>
              <a:rPr lang="en-US" sz="2132" b="1">
                <a:solidFill>
                  <a:srgbClr val="FFFFFF"/>
                </a:solidFill>
                <a:latin typeface="Poppins Bold"/>
                <a:ea typeface="Poppins Bold"/>
                <a:cs typeface="Poppins Bold"/>
                <a:sym typeface="Poppins Bold"/>
              </a:rPr>
              <a:t>Supplemental Indemnity (SI)</a:t>
            </a:r>
            <a:r>
              <a:rPr lang="en-US" sz="2132">
                <a:solidFill>
                  <a:srgbClr val="FFFFFF"/>
                </a:solidFill>
                <a:latin typeface="Poppins"/>
                <a:ea typeface="Poppins"/>
                <a:cs typeface="Poppins"/>
                <a:sym typeface="Poppins"/>
              </a:rPr>
              <a:t> provides 100% wage replacement for the first year of lost wages</a:t>
            </a:r>
          </a:p>
          <a:p>
            <a:pPr algn="just">
              <a:lnSpc>
                <a:spcPts val="2985"/>
              </a:lnSpc>
            </a:pPr>
            <a:endParaRPr lang="en-US" sz="2132">
              <a:solidFill>
                <a:srgbClr val="FFFFFF"/>
              </a:solidFill>
              <a:latin typeface="Poppins"/>
              <a:ea typeface="Poppins"/>
              <a:cs typeface="Poppins"/>
              <a:sym typeface="Poppins"/>
            </a:endParaRPr>
          </a:p>
          <a:p>
            <a:pPr algn="just">
              <a:lnSpc>
                <a:spcPts val="2985"/>
              </a:lnSpc>
              <a:spcBef>
                <a:spcPct val="0"/>
              </a:spcBef>
            </a:pPr>
            <a:endParaRPr lang="en-US" sz="2132">
              <a:solidFill>
                <a:srgbClr val="FFFFFF"/>
              </a:solidFill>
              <a:latin typeface="Poppins"/>
              <a:ea typeface="Poppins"/>
              <a:cs typeface="Poppins"/>
              <a:sym typeface="Poppins"/>
            </a:endParaRPr>
          </a:p>
        </p:txBody>
      </p:sp>
      <p:grpSp>
        <p:nvGrpSpPr>
          <p:cNvPr id="10" name="Group 10"/>
          <p:cNvGrpSpPr/>
          <p:nvPr/>
        </p:nvGrpSpPr>
        <p:grpSpPr>
          <a:xfrm>
            <a:off x="11285505" y="8548934"/>
            <a:ext cx="2514600" cy="260350"/>
            <a:chOff x="0" y="0"/>
            <a:chExt cx="662281" cy="68570"/>
          </a:xfrm>
        </p:grpSpPr>
        <p:sp>
          <p:nvSpPr>
            <p:cNvPr id="11" name="Freeform 11"/>
            <p:cNvSpPr/>
            <p:nvPr/>
          </p:nvSpPr>
          <p:spPr>
            <a:xfrm>
              <a:off x="0" y="0"/>
              <a:ext cx="662281" cy="68570"/>
            </a:xfrm>
            <a:custGeom>
              <a:avLst/>
              <a:gdLst/>
              <a:ahLst/>
              <a:cxnLst/>
              <a:rect l="l" t="t" r="r" b="b"/>
              <a:pathLst>
                <a:path w="662281" h="68570">
                  <a:moveTo>
                    <a:pt x="0" y="0"/>
                  </a:moveTo>
                  <a:lnTo>
                    <a:pt x="662281" y="0"/>
                  </a:lnTo>
                  <a:lnTo>
                    <a:pt x="662281" y="68570"/>
                  </a:lnTo>
                  <a:lnTo>
                    <a:pt x="0" y="68570"/>
                  </a:lnTo>
                  <a:close/>
                </a:path>
              </a:pathLst>
            </a:custGeom>
            <a:solidFill>
              <a:srgbClr val="FFDC68"/>
            </a:solidFill>
          </p:spPr>
        </p:sp>
        <p:sp>
          <p:nvSpPr>
            <p:cNvPr id="12" name="TextBox 12"/>
            <p:cNvSpPr txBox="1"/>
            <p:nvPr/>
          </p:nvSpPr>
          <p:spPr>
            <a:xfrm>
              <a:off x="0" y="-47625"/>
              <a:ext cx="662281" cy="11619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1285505" y="8949149"/>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a:grpSpLocks noChangeAspect="1"/>
          </p:cNvGrpSpPr>
          <p:nvPr/>
        </p:nvGrpSpPr>
        <p:grpSpPr>
          <a:xfrm>
            <a:off x="9735097" y="1822032"/>
            <a:ext cx="6124026" cy="6124026"/>
            <a:chOff x="0" y="0"/>
            <a:chExt cx="6350000" cy="6350000"/>
          </a:xfrm>
        </p:grpSpPr>
        <p:sp>
          <p:nvSpPr>
            <p:cNvPr id="4" name="Freeform 4"/>
            <p:cNvSpPr/>
            <p:nvPr/>
          </p:nvSpPr>
          <p:spPr>
            <a:xfrm>
              <a:off x="0" y="0"/>
              <a:ext cx="6350000" cy="6350000"/>
            </a:xfrm>
            <a:custGeom>
              <a:avLst/>
              <a:gdLst/>
              <a:ahLst/>
              <a:cxnLst/>
              <a:rect l="l" t="t" r="r" b="b"/>
              <a:pathLst>
                <a:path w="6350000" h="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FFDC68"/>
            </a:solidFill>
          </p:spPr>
        </p:sp>
        <p:sp>
          <p:nvSpPr>
            <p:cNvPr id="5" name="Freeform 5"/>
            <p:cNvSpPr/>
            <p:nvPr/>
          </p:nvSpPr>
          <p:spPr>
            <a:xfrm>
              <a:off x="199010" y="359986"/>
              <a:ext cx="5898640" cy="5630028"/>
            </a:xfrm>
            <a:custGeom>
              <a:avLst/>
              <a:gdLst/>
              <a:ahLst/>
              <a:cxnLst/>
              <a:rect l="l" t="t" r="r" b="b"/>
              <a:pathLst>
                <a:path w="5898640" h="5630028">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a:blip r:embed="rId3"/>
              <a:stretch>
                <a:fillRect l="223" t="-5279" r="223" b="-16670"/>
              </a:stretch>
            </a:blipFill>
          </p:spPr>
        </p:sp>
      </p:grpSp>
      <p:sp>
        <p:nvSpPr>
          <p:cNvPr id="6" name="TextBox 6"/>
          <p:cNvSpPr txBox="1"/>
          <p:nvPr/>
        </p:nvSpPr>
        <p:spPr>
          <a:xfrm>
            <a:off x="1028700" y="914400"/>
            <a:ext cx="4842085" cy="897853"/>
          </a:xfrm>
          <a:prstGeom prst="rect">
            <a:avLst/>
          </a:prstGeom>
        </p:spPr>
        <p:txBody>
          <a:bodyPr lIns="0" tIns="0" rIns="0" bIns="0" rtlCol="0" anchor="t">
            <a:spAutoFit/>
          </a:bodyPr>
          <a:lstStyle/>
          <a:p>
            <a:pPr algn="l">
              <a:lnSpc>
                <a:spcPts val="7212"/>
              </a:lnSpc>
            </a:pPr>
            <a:r>
              <a:rPr lang="en-US" sz="5151">
                <a:solidFill>
                  <a:srgbClr val="000000"/>
                </a:solidFill>
                <a:latin typeface="Roboto"/>
                <a:ea typeface="Roboto"/>
                <a:cs typeface="Roboto"/>
                <a:sym typeface="Roboto"/>
              </a:rPr>
              <a:t>PRESENTER</a:t>
            </a:r>
          </a:p>
        </p:txBody>
      </p:sp>
      <p:sp>
        <p:nvSpPr>
          <p:cNvPr id="7" name="TextBox 7"/>
          <p:cNvSpPr txBox="1"/>
          <p:nvPr/>
        </p:nvSpPr>
        <p:spPr>
          <a:xfrm>
            <a:off x="1028700" y="2566318"/>
            <a:ext cx="7149432" cy="2317726"/>
          </a:xfrm>
          <a:prstGeom prst="rect">
            <a:avLst/>
          </a:prstGeom>
        </p:spPr>
        <p:txBody>
          <a:bodyPr lIns="0" tIns="0" rIns="0" bIns="0" rtlCol="0" anchor="t">
            <a:spAutoFit/>
          </a:bodyPr>
          <a:lstStyle/>
          <a:p>
            <a:pPr algn="l">
              <a:lnSpc>
                <a:spcPts val="4936"/>
              </a:lnSpc>
            </a:pPr>
            <a:r>
              <a:rPr lang="en-US" sz="3525">
                <a:solidFill>
                  <a:srgbClr val="334059"/>
                </a:solidFill>
                <a:latin typeface="League Spartan"/>
                <a:ea typeface="League Spartan"/>
                <a:cs typeface="League Spartan"/>
                <a:sym typeface="League Spartan"/>
              </a:rPr>
              <a:t>JOANNA RADOMICKI</a:t>
            </a:r>
          </a:p>
          <a:p>
            <a:pPr algn="l">
              <a:lnSpc>
                <a:spcPts val="4236"/>
              </a:lnSpc>
            </a:pPr>
            <a:r>
              <a:rPr lang="en-US" sz="3025">
                <a:solidFill>
                  <a:srgbClr val="000000"/>
                </a:solidFill>
                <a:latin typeface="Poppins"/>
                <a:ea typeface="Poppins"/>
                <a:cs typeface="Poppins"/>
                <a:sym typeface="Poppins"/>
              </a:rPr>
              <a:t>Member Services &amp; Loss Control Rep.</a:t>
            </a:r>
          </a:p>
          <a:p>
            <a:pPr algn="l">
              <a:lnSpc>
                <a:spcPts val="4236"/>
              </a:lnSpc>
            </a:pPr>
            <a:r>
              <a:rPr lang="en-US" sz="3025">
                <a:solidFill>
                  <a:srgbClr val="000000"/>
                </a:solidFill>
                <a:latin typeface="Poppins"/>
                <a:ea typeface="Poppins"/>
                <a:cs typeface="Poppins"/>
                <a:sym typeface="Poppins"/>
              </a:rPr>
              <a:t>NJSIG</a:t>
            </a:r>
          </a:p>
          <a:p>
            <a:pPr algn="l">
              <a:lnSpc>
                <a:spcPts val="5216"/>
              </a:lnSpc>
              <a:spcBef>
                <a:spcPct val="0"/>
              </a:spcBef>
            </a:pPr>
            <a:endParaRPr lang="en-US" sz="3025">
              <a:solidFill>
                <a:srgbClr val="000000"/>
              </a:solidFill>
              <a:latin typeface="Poppins"/>
              <a:ea typeface="Poppins"/>
              <a:cs typeface="Poppins"/>
              <a:sym typeface="Poppins"/>
            </a:endParaRPr>
          </a:p>
        </p:txBody>
      </p:sp>
      <p:pic>
        <p:nvPicPr>
          <p:cNvPr id="8" name="Picture 8"/>
          <p:cNvPicPr>
            <a:picLocks noChangeAspect="1"/>
          </p:cNvPicPr>
          <p:nvPr/>
        </p:nvPicPr>
        <p:blipFill>
          <a:blip r:embed="rId4"/>
          <a:stretch>
            <a:fillRect/>
          </a:stretch>
        </p:blipFill>
        <p:spPr>
          <a:xfrm>
            <a:off x="2657930" y="4051636"/>
            <a:ext cx="4248460" cy="4248460"/>
          </a:xfrm>
          <a:prstGeom prst="rect">
            <a:avLst/>
          </a:prstGeom>
        </p:spPr>
      </p:pic>
      <p:grpSp>
        <p:nvGrpSpPr>
          <p:cNvPr id="9" name="Group 9"/>
          <p:cNvGrpSpPr/>
          <p:nvPr/>
        </p:nvGrpSpPr>
        <p:grpSpPr>
          <a:xfrm>
            <a:off x="2309430" y="8366474"/>
            <a:ext cx="4945461" cy="1333745"/>
            <a:chOff x="0" y="0"/>
            <a:chExt cx="1302508" cy="351274"/>
          </a:xfrm>
        </p:grpSpPr>
        <p:sp>
          <p:nvSpPr>
            <p:cNvPr id="10" name="Freeform 10"/>
            <p:cNvSpPr/>
            <p:nvPr/>
          </p:nvSpPr>
          <p:spPr>
            <a:xfrm>
              <a:off x="0" y="0"/>
              <a:ext cx="1302508" cy="351274"/>
            </a:xfrm>
            <a:custGeom>
              <a:avLst/>
              <a:gdLst/>
              <a:ahLst/>
              <a:cxnLst/>
              <a:rect l="l" t="t" r="r" b="b"/>
              <a:pathLst>
                <a:path w="1302508" h="351274">
                  <a:moveTo>
                    <a:pt x="156546" y="0"/>
                  </a:moveTo>
                  <a:lnTo>
                    <a:pt x="1145962" y="0"/>
                  </a:lnTo>
                  <a:cubicBezTo>
                    <a:pt x="1232420" y="0"/>
                    <a:pt x="1302508" y="70088"/>
                    <a:pt x="1302508" y="156546"/>
                  </a:cubicBezTo>
                  <a:lnTo>
                    <a:pt x="1302508" y="194728"/>
                  </a:lnTo>
                  <a:cubicBezTo>
                    <a:pt x="1302508" y="236247"/>
                    <a:pt x="1286015" y="276065"/>
                    <a:pt x="1256657" y="305423"/>
                  </a:cubicBezTo>
                  <a:cubicBezTo>
                    <a:pt x="1227299" y="334781"/>
                    <a:pt x="1187481" y="351274"/>
                    <a:pt x="1145962" y="351274"/>
                  </a:cubicBezTo>
                  <a:lnTo>
                    <a:pt x="156546" y="351274"/>
                  </a:lnTo>
                  <a:cubicBezTo>
                    <a:pt x="70088" y="351274"/>
                    <a:pt x="0" y="281186"/>
                    <a:pt x="0" y="194728"/>
                  </a:cubicBezTo>
                  <a:lnTo>
                    <a:pt x="0" y="156546"/>
                  </a:lnTo>
                  <a:cubicBezTo>
                    <a:pt x="0" y="70088"/>
                    <a:pt x="70088" y="0"/>
                    <a:pt x="156546" y="0"/>
                  </a:cubicBezTo>
                  <a:close/>
                </a:path>
              </a:pathLst>
            </a:custGeom>
            <a:solidFill>
              <a:srgbClr val="495E88"/>
            </a:solidFill>
            <a:ln cap="rnd">
              <a:noFill/>
              <a:prstDash val="solid"/>
              <a:round/>
            </a:ln>
          </p:spPr>
        </p:sp>
        <p:sp>
          <p:nvSpPr>
            <p:cNvPr id="11" name="TextBox 11"/>
            <p:cNvSpPr txBox="1"/>
            <p:nvPr/>
          </p:nvSpPr>
          <p:spPr>
            <a:xfrm>
              <a:off x="0" y="-38100"/>
              <a:ext cx="1302508" cy="38937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a:off x="2410962" y="8470355"/>
            <a:ext cx="4742397" cy="1125982"/>
            <a:chOff x="0" y="0"/>
            <a:chExt cx="1249026" cy="296555"/>
          </a:xfrm>
        </p:grpSpPr>
        <p:sp>
          <p:nvSpPr>
            <p:cNvPr id="13" name="Freeform 13"/>
            <p:cNvSpPr/>
            <p:nvPr/>
          </p:nvSpPr>
          <p:spPr>
            <a:xfrm>
              <a:off x="0" y="0"/>
              <a:ext cx="1249026" cy="296555"/>
            </a:xfrm>
            <a:custGeom>
              <a:avLst/>
              <a:gdLst/>
              <a:ahLst/>
              <a:cxnLst/>
              <a:rect l="l" t="t" r="r" b="b"/>
              <a:pathLst>
                <a:path w="1249026" h="296555">
                  <a:moveTo>
                    <a:pt x="148278" y="0"/>
                  </a:moveTo>
                  <a:lnTo>
                    <a:pt x="1100749" y="0"/>
                  </a:lnTo>
                  <a:cubicBezTo>
                    <a:pt x="1182640" y="0"/>
                    <a:pt x="1249026" y="66386"/>
                    <a:pt x="1249026" y="148278"/>
                  </a:cubicBezTo>
                  <a:lnTo>
                    <a:pt x="1249026" y="148278"/>
                  </a:lnTo>
                  <a:cubicBezTo>
                    <a:pt x="1249026" y="230169"/>
                    <a:pt x="1182640" y="296555"/>
                    <a:pt x="1100749" y="296555"/>
                  </a:cubicBezTo>
                  <a:lnTo>
                    <a:pt x="148278" y="296555"/>
                  </a:lnTo>
                  <a:cubicBezTo>
                    <a:pt x="66386" y="296555"/>
                    <a:pt x="0" y="230169"/>
                    <a:pt x="0" y="148278"/>
                  </a:cubicBezTo>
                  <a:lnTo>
                    <a:pt x="0" y="148278"/>
                  </a:lnTo>
                  <a:cubicBezTo>
                    <a:pt x="0" y="66386"/>
                    <a:pt x="66386" y="0"/>
                    <a:pt x="148278" y="0"/>
                  </a:cubicBezTo>
                  <a:close/>
                </a:path>
              </a:pathLst>
            </a:custGeom>
            <a:solidFill>
              <a:srgbClr val="FFDC68"/>
            </a:solidFill>
          </p:spPr>
        </p:sp>
        <p:sp>
          <p:nvSpPr>
            <p:cNvPr id="14" name="TextBox 14"/>
            <p:cNvSpPr txBox="1"/>
            <p:nvPr/>
          </p:nvSpPr>
          <p:spPr>
            <a:xfrm>
              <a:off x="0" y="-38100"/>
              <a:ext cx="1249026" cy="334655"/>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2881327" y="8679272"/>
            <a:ext cx="3801667" cy="717674"/>
          </a:xfrm>
          <a:prstGeom prst="rect">
            <a:avLst/>
          </a:prstGeom>
        </p:spPr>
        <p:txBody>
          <a:bodyPr lIns="0" tIns="0" rIns="0" bIns="0" rtlCol="0" anchor="t">
            <a:spAutoFit/>
          </a:bodyPr>
          <a:lstStyle/>
          <a:p>
            <a:pPr marL="0" lvl="0" indent="0" algn="ctr">
              <a:lnSpc>
                <a:spcPts val="2840"/>
              </a:lnSpc>
            </a:pPr>
            <a:r>
              <a:rPr lang="en-US" sz="2513" u="none" strike="noStrike" spc="-50">
                <a:solidFill>
                  <a:srgbClr val="000000"/>
                </a:solidFill>
                <a:latin typeface="League Spartan"/>
                <a:ea typeface="League Spartan"/>
                <a:cs typeface="League Spartan"/>
                <a:sym typeface="League Spartan"/>
              </a:rPr>
              <a:t>Scan the QR code for more information</a:t>
            </a:r>
          </a:p>
        </p:txBody>
      </p:sp>
      <p:sp>
        <p:nvSpPr>
          <p:cNvPr id="16" name="Freeform 16"/>
          <p:cNvSpPr/>
          <p:nvPr/>
        </p:nvSpPr>
        <p:spPr>
          <a:xfrm>
            <a:off x="15334095" y="9017862"/>
            <a:ext cx="1925205" cy="758167"/>
          </a:xfrm>
          <a:custGeom>
            <a:avLst/>
            <a:gdLst/>
            <a:ahLst/>
            <a:cxnLst/>
            <a:rect l="l" t="t" r="r" b="b"/>
            <a:pathLst>
              <a:path w="1925205" h="758167">
                <a:moveTo>
                  <a:pt x="0" y="0"/>
                </a:moveTo>
                <a:lnTo>
                  <a:pt x="1925205" y="0"/>
                </a:lnTo>
                <a:lnTo>
                  <a:pt x="1925205" y="758167"/>
                </a:lnTo>
                <a:lnTo>
                  <a:pt x="0" y="758167"/>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1589</Words>
  <Application>Microsoft Office PowerPoint</Application>
  <PresentationFormat>Custom</PresentationFormat>
  <Paragraphs>337</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League Spartan</vt:lpstr>
      <vt:lpstr>Roboto Bold</vt:lpstr>
      <vt:lpstr>Arial</vt:lpstr>
      <vt:lpstr>Poppins Italics</vt:lpstr>
      <vt:lpstr>Roboto Italics</vt:lpstr>
      <vt:lpstr>Calibri</vt:lpstr>
      <vt:lpstr>Roboto</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NJSBA Workshop 2025</dc:title>
  <dc:creator>Jillian</dc:creator>
  <cp:lastModifiedBy>Jillian Smith</cp:lastModifiedBy>
  <cp:revision>8</cp:revision>
  <dcterms:created xsi:type="dcterms:W3CDTF">2006-08-16T00:00:00Z</dcterms:created>
  <dcterms:modified xsi:type="dcterms:W3CDTF">2025-10-17T14:58:05Z</dcterms:modified>
  <dc:identifier>DAG1aCIGGhY</dc:identifier>
</cp:coreProperties>
</file>